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5" r:id="rId2"/>
    <p:sldId id="313" r:id="rId3"/>
    <p:sldId id="316" r:id="rId4"/>
    <p:sldId id="275" r:id="rId5"/>
    <p:sldId id="30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1" r:id="rId16"/>
    <p:sldId id="282" r:id="rId17"/>
    <p:sldId id="283" r:id="rId18"/>
    <p:sldId id="311" r:id="rId19"/>
    <p:sldId id="312" r:id="rId20"/>
    <p:sldId id="286" r:id="rId21"/>
  </p:sldIdLst>
  <p:sldSz cx="18288000" cy="10287000"/>
  <p:notesSz cx="6858000" cy="9144000"/>
  <p:embeddedFontLst>
    <p:embeddedFont>
      <p:font typeface="Montserrat" panose="00000500000000000000" pitchFamily="2" charset="0"/>
      <p:regular r:id="rId22"/>
      <p:bold r:id="rId23"/>
    </p:embeddedFont>
    <p:embeddedFont>
      <p:font typeface="Montserrat Bold" panose="00000800000000000000" charset="0"/>
      <p:regular r:id="rId24"/>
      <p:bold r:id="rId25"/>
    </p:embeddedFont>
    <p:embeddedFont>
      <p:font typeface="Montserrat Bold Italics" panose="020B0604020202020204" charset="0"/>
      <p:regular r:id="rId26"/>
    </p:embeddedFont>
    <p:embeddedFont>
      <p:font typeface="Sole Serif Display 1" panose="020B0604020202020204" charset="-18"/>
      <p:regular r:id="rId27"/>
    </p:embeddedFont>
    <p:embeddedFont>
      <p:font typeface="Sole Serif Display 2" panose="020B0604020202020204" charset="-18"/>
      <p:regular r:id="rId28"/>
    </p:embeddedFont>
    <p:embeddedFont>
      <p:font typeface="Sole Serif Display 3" panose="020B0604020202020204" charset="-18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6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Relationship Id="rId30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sole24ore.com/" TargetMode="External"/><Relationship Id="rId2" Type="http://schemas.openxmlformats.org/officeDocument/2006/relationships/hyperlink" Target="https://24oreventi.ilsole24or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3782" y="0"/>
            <a:ext cx="8383743" cy="10287000"/>
            <a:chOff x="0" y="0"/>
            <a:chExt cx="1117832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78370" cy="13716000"/>
            </a:xfrm>
            <a:custGeom>
              <a:avLst/>
              <a:gdLst/>
              <a:ahLst/>
              <a:cxnLst/>
              <a:rect l="l" t="t" r="r" b="b"/>
              <a:pathLst>
                <a:path w="11178370" h="13716000">
                  <a:moveTo>
                    <a:pt x="0" y="0"/>
                  </a:moveTo>
                  <a:lnTo>
                    <a:pt x="11178370" y="0"/>
                  </a:lnTo>
                  <a:lnTo>
                    <a:pt x="1117837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l="-42083" r="-4208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flipV="1">
            <a:off x="858623" y="5946537"/>
            <a:ext cx="701746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1028489"/>
            <a:ext cx="8712259" cy="479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0"/>
              </a:lnSpc>
            </a:pPr>
            <a:r>
              <a:rPr lang="en-US" sz="8546" dirty="0">
                <a:solidFill>
                  <a:srgbClr val="FFFFFF"/>
                </a:solidFill>
                <a:latin typeface="Sole Serif Display 1"/>
                <a:ea typeface="Sole Serif Display 1"/>
                <a:cs typeface="Sole Serif Display 1"/>
                <a:sym typeface="Sole Serif Display 1"/>
              </a:rPr>
              <a:t>INTERNATIONAL FORUM OF ITALIAN TOURISM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4303" y="6219825"/>
            <a:ext cx="422364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le Serif Display 1"/>
                <a:ea typeface="Sole Serif Display 1"/>
                <a:cs typeface="Sole Serif Display 1"/>
                <a:sym typeface="Sole Serif Display 1"/>
              </a:rPr>
              <a:t>3^ EDITION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E7A904D-C016-5AC7-770B-410501DD25B9}"/>
              </a:ext>
            </a:extLst>
          </p:cNvPr>
          <p:cNvSpPr/>
          <p:nvPr/>
        </p:nvSpPr>
        <p:spPr>
          <a:xfrm>
            <a:off x="6754356" y="7960267"/>
            <a:ext cx="2418219" cy="905013"/>
          </a:xfrm>
          <a:custGeom>
            <a:avLst/>
            <a:gdLst/>
            <a:ahLst/>
            <a:cxnLst/>
            <a:rect l="l" t="t" r="r" b="b"/>
            <a:pathLst>
              <a:path w="2418219" h="905013">
                <a:moveTo>
                  <a:pt x="0" y="0"/>
                </a:moveTo>
                <a:lnTo>
                  <a:pt x="2418219" y="0"/>
                </a:lnTo>
                <a:lnTo>
                  <a:pt x="2418219" y="905013"/>
                </a:lnTo>
                <a:lnTo>
                  <a:pt x="0" y="9050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4463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2066C0C-C2C0-068B-7D14-C40CD285EF8E}"/>
              </a:ext>
            </a:extLst>
          </p:cNvPr>
          <p:cNvSpPr/>
          <p:nvPr/>
        </p:nvSpPr>
        <p:spPr>
          <a:xfrm>
            <a:off x="534259" y="7960267"/>
            <a:ext cx="3217310" cy="905013"/>
          </a:xfrm>
          <a:custGeom>
            <a:avLst/>
            <a:gdLst/>
            <a:ahLst/>
            <a:cxnLst/>
            <a:rect l="l" t="t" r="r" b="b"/>
            <a:pathLst>
              <a:path w="3217310" h="905013">
                <a:moveTo>
                  <a:pt x="0" y="0"/>
                </a:moveTo>
                <a:lnTo>
                  <a:pt x="3217310" y="0"/>
                </a:lnTo>
                <a:lnTo>
                  <a:pt x="3217310" y="905013"/>
                </a:lnTo>
                <a:lnTo>
                  <a:pt x="0" y="9050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9671" r="-9732" b="-863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8575" y="4615465"/>
            <a:ext cx="3896157" cy="4642835"/>
            <a:chOff x="0" y="0"/>
            <a:chExt cx="1085786" cy="12938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5786" cy="1293872"/>
            </a:xfrm>
            <a:custGeom>
              <a:avLst/>
              <a:gdLst/>
              <a:ahLst/>
              <a:cxnLst/>
              <a:rect l="l" t="t" r="r" b="b"/>
              <a:pathLst>
                <a:path w="1085786" h="1293872">
                  <a:moveTo>
                    <a:pt x="0" y="0"/>
                  </a:moveTo>
                  <a:lnTo>
                    <a:pt x="1085786" y="0"/>
                  </a:lnTo>
                  <a:lnTo>
                    <a:pt x="1085786" y="1293872"/>
                  </a:lnTo>
                  <a:lnTo>
                    <a:pt x="0" y="1293872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85786" cy="1322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9476" y="4615465"/>
            <a:ext cx="2315614" cy="4642835"/>
          </a:xfrm>
          <a:custGeom>
            <a:avLst/>
            <a:gdLst/>
            <a:ahLst/>
            <a:cxnLst/>
            <a:rect l="l" t="t" r="r" b="b"/>
            <a:pathLst>
              <a:path w="2315614" h="4642835">
                <a:moveTo>
                  <a:pt x="0" y="0"/>
                </a:moveTo>
                <a:lnTo>
                  <a:pt x="2315614" y="0"/>
                </a:lnTo>
                <a:lnTo>
                  <a:pt x="2315614" y="4642835"/>
                </a:lnTo>
                <a:lnTo>
                  <a:pt x="0" y="46428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167932" y="4615465"/>
            <a:ext cx="2346440" cy="4642835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0901" r="-1090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683674" y="4615465"/>
            <a:ext cx="2346440" cy="4642835"/>
            <a:chOff x="0" y="0"/>
            <a:chExt cx="2620010" cy="5184140"/>
          </a:xfrm>
        </p:grpSpPr>
        <p:sp>
          <p:nvSpPr>
            <p:cNvPr id="17" name="Freeform 1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4124" r="-2412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931456" y="5040437"/>
            <a:ext cx="1991653" cy="3792890"/>
          </a:xfrm>
          <a:custGeom>
            <a:avLst/>
            <a:gdLst/>
            <a:ahLst/>
            <a:cxnLst/>
            <a:rect l="l" t="t" r="r" b="b"/>
            <a:pathLst>
              <a:path w="1991653" h="3792890">
                <a:moveTo>
                  <a:pt x="0" y="0"/>
                </a:moveTo>
                <a:lnTo>
                  <a:pt x="1991654" y="0"/>
                </a:lnTo>
                <a:lnTo>
                  <a:pt x="1991654" y="3792891"/>
                </a:lnTo>
                <a:lnTo>
                  <a:pt x="0" y="379289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2" name="Freeform 32"/>
          <p:cNvSpPr/>
          <p:nvPr/>
        </p:nvSpPr>
        <p:spPr>
          <a:xfrm>
            <a:off x="12701499" y="4783780"/>
            <a:ext cx="3573359" cy="4336052"/>
          </a:xfrm>
          <a:custGeom>
            <a:avLst/>
            <a:gdLst/>
            <a:ahLst/>
            <a:cxnLst/>
            <a:rect l="l" t="t" r="r" b="b"/>
            <a:pathLst>
              <a:path w="3573359" h="4336052">
                <a:moveTo>
                  <a:pt x="0" y="0"/>
                </a:moveTo>
                <a:lnTo>
                  <a:pt x="3573359" y="0"/>
                </a:lnTo>
                <a:lnTo>
                  <a:pt x="3573359" y="4336053"/>
                </a:lnTo>
                <a:lnTo>
                  <a:pt x="0" y="433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3" name="TextBox 33"/>
          <p:cNvSpPr txBox="1"/>
          <p:nvPr/>
        </p:nvSpPr>
        <p:spPr>
          <a:xfrm>
            <a:off x="1066800" y="333185"/>
            <a:ext cx="16917378" cy="261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000"/>
              </a:lnSpc>
              <a:spcBef>
                <a:spcPct val="0"/>
              </a:spcBef>
              <a:defRPr/>
            </a:pPr>
            <a:r>
              <a:rPr lang="en-GB" sz="11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SOCIAL MEDIA COMMUNICATION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4445" y="3842915"/>
            <a:ext cx="4123442" cy="505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200"/>
              </a:lnSpc>
              <a:spcBef>
                <a:spcPct val="0"/>
              </a:spcBef>
              <a:defRPr/>
            </a:pPr>
            <a:r>
              <a:rPr lang="en-GB" sz="3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LAUNCHES - PRE-EVENT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105207" y="3842915"/>
            <a:ext cx="4659220" cy="50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GALLERY - POST EVENT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17503" y="3842915"/>
            <a:ext cx="5180568" cy="50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200"/>
              </a:lnSpc>
              <a:spcBef>
                <a:spcPct val="0"/>
              </a:spcBef>
              <a:defRPr/>
            </a:pPr>
            <a:r>
              <a:rPr lang="en-GB" sz="3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THEMATIC INSIGHTS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84445" y="2801588"/>
            <a:ext cx="11833808" cy="75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weeks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of engagement across the social media platforms of the entire network </a:t>
            </a:r>
          </a:p>
          <a:p>
            <a:pPr lvl="0">
              <a:lnSpc>
                <a:spcPts val="3647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 + </a:t>
            </a:r>
            <a:r>
              <a:rPr lang="en-GB" sz="18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Linkedin</a:t>
            </a: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 maximise the reach of the message and intercept the target audience</a:t>
            </a:r>
          </a:p>
        </p:txBody>
      </p:sp>
      <p:pic>
        <p:nvPicPr>
          <p:cNvPr id="38" name="Immagine 37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80CDE7A4-410F-CD7B-4A21-D7B92DC8E0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1436" y="3587283"/>
            <a:ext cx="5713601" cy="6534605"/>
            <a:chOff x="0" y="0"/>
            <a:chExt cx="1504817" cy="1721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4817" cy="1721048"/>
            </a:xfrm>
            <a:custGeom>
              <a:avLst/>
              <a:gdLst/>
              <a:ahLst/>
              <a:cxnLst/>
              <a:rect l="l" t="t" r="r" b="b"/>
              <a:pathLst>
                <a:path w="1504817" h="1721048">
                  <a:moveTo>
                    <a:pt x="0" y="0"/>
                  </a:moveTo>
                  <a:lnTo>
                    <a:pt x="1504817" y="0"/>
                  </a:lnTo>
                  <a:lnTo>
                    <a:pt x="1504817" y="1721048"/>
                  </a:lnTo>
                  <a:lnTo>
                    <a:pt x="0" y="1721048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04817" cy="174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31738" y="3587283"/>
            <a:ext cx="3233422" cy="6534605"/>
            <a:chOff x="0" y="0"/>
            <a:chExt cx="851601" cy="17210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1601" cy="1721048"/>
            </a:xfrm>
            <a:custGeom>
              <a:avLst/>
              <a:gdLst/>
              <a:ahLst/>
              <a:cxnLst/>
              <a:rect l="l" t="t" r="r" b="b"/>
              <a:pathLst>
                <a:path w="851601" h="1721048">
                  <a:moveTo>
                    <a:pt x="0" y="0"/>
                  </a:moveTo>
                  <a:lnTo>
                    <a:pt x="851601" y="0"/>
                  </a:lnTo>
                  <a:lnTo>
                    <a:pt x="851601" y="1721048"/>
                  </a:lnTo>
                  <a:lnTo>
                    <a:pt x="0" y="1721048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51601" cy="174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63427" y="3702498"/>
            <a:ext cx="5490823" cy="6356958"/>
          </a:xfrm>
          <a:custGeom>
            <a:avLst/>
            <a:gdLst/>
            <a:ahLst/>
            <a:cxnLst/>
            <a:rect l="l" t="t" r="r" b="b"/>
            <a:pathLst>
              <a:path w="5490823" h="6356958">
                <a:moveTo>
                  <a:pt x="0" y="0"/>
                </a:moveTo>
                <a:lnTo>
                  <a:pt x="5490823" y="0"/>
                </a:lnTo>
                <a:lnTo>
                  <a:pt x="54908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7660460" y="3730284"/>
            <a:ext cx="2966322" cy="6301385"/>
          </a:xfrm>
          <a:custGeom>
            <a:avLst/>
            <a:gdLst/>
            <a:ahLst/>
            <a:cxnLst/>
            <a:rect l="l" t="t" r="r" b="b"/>
            <a:pathLst>
              <a:path w="2966322" h="6301385">
                <a:moveTo>
                  <a:pt x="0" y="0"/>
                </a:moveTo>
                <a:lnTo>
                  <a:pt x="2966322" y="0"/>
                </a:lnTo>
                <a:lnTo>
                  <a:pt x="2966322" y="6301386"/>
                </a:lnTo>
                <a:lnTo>
                  <a:pt x="0" y="630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5" name="Group 15"/>
          <p:cNvGrpSpPr/>
          <p:nvPr/>
        </p:nvGrpSpPr>
        <p:grpSpPr>
          <a:xfrm>
            <a:off x="11031859" y="3587283"/>
            <a:ext cx="3977838" cy="6534605"/>
            <a:chOff x="0" y="0"/>
            <a:chExt cx="1047661" cy="17210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7661" cy="1721048"/>
            </a:xfrm>
            <a:custGeom>
              <a:avLst/>
              <a:gdLst/>
              <a:ahLst/>
              <a:cxnLst/>
              <a:rect l="l" t="t" r="r" b="b"/>
              <a:pathLst>
                <a:path w="1047661" h="1721048">
                  <a:moveTo>
                    <a:pt x="0" y="0"/>
                  </a:moveTo>
                  <a:lnTo>
                    <a:pt x="1047661" y="0"/>
                  </a:lnTo>
                  <a:lnTo>
                    <a:pt x="1047661" y="1721048"/>
                  </a:lnTo>
                  <a:lnTo>
                    <a:pt x="0" y="1721048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047661" cy="174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165209" y="3702498"/>
            <a:ext cx="3759446" cy="6329172"/>
          </a:xfrm>
          <a:custGeom>
            <a:avLst/>
            <a:gdLst/>
            <a:ahLst/>
            <a:cxnLst/>
            <a:rect l="l" t="t" r="r" b="b"/>
            <a:pathLst>
              <a:path w="3759446" h="6329172">
                <a:moveTo>
                  <a:pt x="0" y="0"/>
                </a:moveTo>
                <a:lnTo>
                  <a:pt x="3759447" y="0"/>
                </a:lnTo>
                <a:lnTo>
                  <a:pt x="3759447" y="6329172"/>
                </a:lnTo>
                <a:lnTo>
                  <a:pt x="0" y="6329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82" r="-428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9" name="Group 19"/>
          <p:cNvGrpSpPr/>
          <p:nvPr/>
        </p:nvGrpSpPr>
        <p:grpSpPr>
          <a:xfrm>
            <a:off x="15114473" y="2733029"/>
            <a:ext cx="2997141" cy="7388860"/>
            <a:chOff x="0" y="0"/>
            <a:chExt cx="789370" cy="19460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89370" cy="1946037"/>
            </a:xfrm>
            <a:custGeom>
              <a:avLst/>
              <a:gdLst/>
              <a:ahLst/>
              <a:cxnLst/>
              <a:rect l="l" t="t" r="r" b="b"/>
              <a:pathLst>
                <a:path w="789370" h="1946037">
                  <a:moveTo>
                    <a:pt x="0" y="0"/>
                  </a:moveTo>
                  <a:lnTo>
                    <a:pt x="789370" y="0"/>
                  </a:lnTo>
                  <a:lnTo>
                    <a:pt x="789370" y="1946037"/>
                  </a:lnTo>
                  <a:lnTo>
                    <a:pt x="0" y="1946037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789370" cy="1974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171623" y="2817115"/>
            <a:ext cx="2865455" cy="2023682"/>
          </a:xfrm>
          <a:custGeom>
            <a:avLst/>
            <a:gdLst/>
            <a:ahLst/>
            <a:cxnLst/>
            <a:rect l="l" t="t" r="r" b="b"/>
            <a:pathLst>
              <a:path w="2865455" h="2023682">
                <a:moveTo>
                  <a:pt x="0" y="0"/>
                </a:moveTo>
                <a:lnTo>
                  <a:pt x="2865455" y="0"/>
                </a:lnTo>
                <a:lnTo>
                  <a:pt x="2865455" y="2023682"/>
                </a:lnTo>
                <a:lnTo>
                  <a:pt x="0" y="20236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58" t="-2361" r="-2589" b="-151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5246158" y="5059824"/>
            <a:ext cx="2790920" cy="2344788"/>
          </a:xfrm>
          <a:custGeom>
            <a:avLst/>
            <a:gdLst/>
            <a:ahLst/>
            <a:cxnLst/>
            <a:rect l="l" t="t" r="r" b="b"/>
            <a:pathLst>
              <a:path w="2790920" h="2344788">
                <a:moveTo>
                  <a:pt x="0" y="0"/>
                </a:moveTo>
                <a:lnTo>
                  <a:pt x="2790920" y="0"/>
                </a:lnTo>
                <a:lnTo>
                  <a:pt x="2790920" y="2344788"/>
                </a:lnTo>
                <a:lnTo>
                  <a:pt x="0" y="234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5208890" y="7571000"/>
            <a:ext cx="2865455" cy="2460670"/>
          </a:xfrm>
          <a:custGeom>
            <a:avLst/>
            <a:gdLst/>
            <a:ahLst/>
            <a:cxnLst/>
            <a:rect l="l" t="t" r="r" b="b"/>
            <a:pathLst>
              <a:path w="2865455" h="2460670">
                <a:moveTo>
                  <a:pt x="0" y="0"/>
                </a:moveTo>
                <a:lnTo>
                  <a:pt x="2865456" y="0"/>
                </a:lnTo>
                <a:lnTo>
                  <a:pt x="2865456" y="2460670"/>
                </a:lnTo>
                <a:lnTo>
                  <a:pt x="0" y="246067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1028700" y="573715"/>
            <a:ext cx="13522779" cy="261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000"/>
              </a:lnSpc>
              <a:spcBef>
                <a:spcPct val="0"/>
              </a:spcBef>
            </a:pPr>
            <a:r>
              <a:rPr lang="en-GB" sz="11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E</a:t>
            </a: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D. 2025 </a:t>
            </a:r>
          </a:p>
          <a:p>
            <a:pPr lvl="0">
              <a:lnSpc>
                <a:spcPts val="10000"/>
              </a:lnSpc>
              <a:spcBef>
                <a:spcPct val="0"/>
              </a:spcBef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EDITORIAL FOOTAGE</a:t>
            </a:r>
          </a:p>
        </p:txBody>
      </p:sp>
      <p:pic>
        <p:nvPicPr>
          <p:cNvPr id="26" name="Immagine 25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96A3BB80-61D9-CD24-7340-BC3CEFDC7A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73715"/>
            <a:ext cx="13522779" cy="261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000"/>
              </a:lnSpc>
              <a:spcBef>
                <a:spcPct val="0"/>
              </a:spcBef>
            </a:pPr>
            <a:r>
              <a:rPr lang="en-GB" sz="11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E</a:t>
            </a: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D. 2025 </a:t>
            </a:r>
          </a:p>
          <a:p>
            <a:pPr lvl="0">
              <a:lnSpc>
                <a:spcPts val="10000"/>
              </a:lnSpc>
              <a:spcBef>
                <a:spcPct val="0"/>
              </a:spcBef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THE PARTNERS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324837" y="0"/>
            <a:ext cx="3963163" cy="10287000"/>
            <a:chOff x="0" y="0"/>
            <a:chExt cx="1376098" cy="35718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6098" cy="3571875"/>
            </a:xfrm>
            <a:custGeom>
              <a:avLst/>
              <a:gdLst/>
              <a:ahLst/>
              <a:cxnLst/>
              <a:rect l="l" t="t" r="r" b="b"/>
              <a:pathLst>
                <a:path w="1376098" h="3571875">
                  <a:moveTo>
                    <a:pt x="0" y="0"/>
                  </a:moveTo>
                  <a:lnTo>
                    <a:pt x="1376098" y="0"/>
                  </a:lnTo>
                  <a:lnTo>
                    <a:pt x="1376098" y="3571875"/>
                  </a:lnTo>
                  <a:lnTo>
                    <a:pt x="0" y="3571875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22354" r="-16723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260634" y="3015104"/>
            <a:ext cx="10697020" cy="6832722"/>
          </a:xfrm>
          <a:custGeom>
            <a:avLst/>
            <a:gdLst/>
            <a:ahLst/>
            <a:cxnLst/>
            <a:rect l="l" t="t" r="r" b="b"/>
            <a:pathLst>
              <a:path w="10697020" h="6832722">
                <a:moveTo>
                  <a:pt x="0" y="0"/>
                </a:moveTo>
                <a:lnTo>
                  <a:pt x="10697020" y="0"/>
                </a:lnTo>
                <a:lnTo>
                  <a:pt x="10697020" y="6832722"/>
                </a:lnTo>
                <a:lnTo>
                  <a:pt x="0" y="683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4A51798-4914-0FDB-6F12-2FB4AE9CE87E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0433" y="5344743"/>
            <a:ext cx="1630953" cy="910532"/>
          </a:xfrm>
          <a:custGeom>
            <a:avLst/>
            <a:gdLst/>
            <a:ahLst/>
            <a:cxnLst/>
            <a:rect l="l" t="t" r="r" b="b"/>
            <a:pathLst>
              <a:path w="1630953" h="910532">
                <a:moveTo>
                  <a:pt x="0" y="0"/>
                </a:moveTo>
                <a:lnTo>
                  <a:pt x="1630954" y="0"/>
                </a:lnTo>
                <a:lnTo>
                  <a:pt x="1630954" y="910533"/>
                </a:lnTo>
                <a:lnTo>
                  <a:pt x="0" y="910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97564" y="6950366"/>
            <a:ext cx="4894351" cy="280734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698" b="-698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398735" y="6950366"/>
            <a:ext cx="4894351" cy="2807340"/>
            <a:chOff x="0" y="0"/>
            <a:chExt cx="7981950" cy="4578350"/>
          </a:xfrm>
        </p:grpSpPr>
        <p:sp>
          <p:nvSpPr>
            <p:cNvPr id="22" name="Freeform 22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698" b="-698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28700" y="2310076"/>
            <a:ext cx="13685617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39"/>
              </a:lnSpc>
              <a:defRPr/>
            </a:pPr>
            <a:r>
              <a:rPr lang="en-GB" sz="2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full video of the event will be available:</a:t>
            </a:r>
          </a:p>
          <a:p>
            <a:pPr lvl="0">
              <a:lnSpc>
                <a:spcPts val="2639"/>
              </a:lnSpc>
              <a:defRPr/>
            </a:pPr>
            <a:endParaRPr lang="en-US" sz="21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74979" lvl="1" indent="-237490">
              <a:lnSpc>
                <a:spcPts val="2639"/>
              </a:lnSpc>
              <a:buFont typeface="Arial"/>
              <a:buChar char="•"/>
              <a:defRPr/>
            </a:pPr>
            <a:r>
              <a:rPr lang="en-GB" sz="2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within the </a:t>
            </a:r>
            <a:r>
              <a:rPr lang="en-GB" sz="21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events area </a:t>
            </a:r>
            <a:r>
              <a:rPr lang="en-GB" sz="2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the video section on the website ilsole24ore.com</a:t>
            </a:r>
            <a:r>
              <a:rPr lang="en-GB" sz="21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lvl="0">
              <a:lnSpc>
                <a:spcPts val="2639"/>
              </a:lnSpc>
              <a:defRPr/>
            </a:pPr>
            <a:endParaRPr lang="en-US" sz="21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74979" lvl="1" indent="-237490">
              <a:lnSpc>
                <a:spcPts val="2639"/>
              </a:lnSpc>
              <a:buFont typeface="Arial"/>
              <a:buChar char="•"/>
              <a:defRPr/>
            </a:pPr>
            <a:r>
              <a:rPr lang="en-GB" sz="2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 </a:t>
            </a:r>
            <a:r>
              <a:rPr lang="en-GB" sz="2199" dirty="0">
                <a:solidFill>
                  <a:srgbClr val="000000"/>
                </a:solidFill>
                <a:latin typeface="Montserrat" panose="00000500000000000000" pitchFamily="2" charset="0"/>
              </a:rPr>
              <a:t>the</a:t>
            </a:r>
            <a:r>
              <a:rPr lang="en-GB" sz="2199" dirty="0">
                <a:solidFill>
                  <a:srgbClr val="000000"/>
                </a:solidFill>
              </a:rPr>
              <a:t> </a:t>
            </a:r>
            <a:r>
              <a:rPr lang="en-GB" sz="2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event landing page </a:t>
            </a:r>
            <a:r>
              <a:rPr lang="en-GB" sz="2199" dirty="0">
                <a:solidFill>
                  <a:srgbClr val="000000"/>
                </a:solidFill>
                <a:latin typeface="Montserrat"/>
              </a:rPr>
              <a:t>on the </a:t>
            </a:r>
            <a:r>
              <a:rPr lang="en-GB" sz="219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website</a:t>
            </a:r>
            <a:r>
              <a:rPr lang="en-GB" sz="21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24oreventi.ilsole24ore.com </a:t>
            </a:r>
          </a:p>
          <a:p>
            <a:pPr lvl="0">
              <a:lnSpc>
                <a:spcPts val="2639"/>
              </a:lnSpc>
              <a:defRPr/>
            </a:pPr>
            <a:endParaRPr lang="en-US" sz="21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74979" lvl="1" indent="-237490">
              <a:lnSpc>
                <a:spcPts val="2639"/>
              </a:lnSpc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Montserrat" panose="00000500000000000000" pitchFamily="2" charset="0"/>
              </a:rPr>
              <a:t>inside the event page, in the ‘</a:t>
            </a:r>
            <a:r>
              <a:rPr lang="en-US" sz="2200" b="1" dirty="0">
                <a:solidFill>
                  <a:prstClr val="black"/>
                </a:solidFill>
                <a:latin typeface="Montserrat" panose="00000500000000000000" pitchFamily="2" charset="0"/>
              </a:rPr>
              <a:t>videos and photos’ section </a:t>
            </a:r>
            <a:r>
              <a:rPr lang="en-US" sz="2200" dirty="0">
                <a:solidFill>
                  <a:prstClr val="black"/>
                </a:solidFill>
                <a:latin typeface="Montserrat" panose="00000500000000000000" pitchFamily="2" charset="0"/>
              </a:rPr>
              <a:t>of our </a:t>
            </a:r>
            <a:r>
              <a:rPr lang="en-US" sz="2200" b="1" dirty="0">
                <a:solidFill>
                  <a:prstClr val="black"/>
                </a:solidFill>
                <a:latin typeface="Montserrat" panose="00000500000000000000" pitchFamily="2" charset="0"/>
              </a:rPr>
              <a:t>24 ORE Eventi app</a:t>
            </a:r>
            <a:endParaRPr lang="en-US" sz="21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28700" y="754325"/>
            <a:ext cx="17030700" cy="14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1000"/>
              </a:lnSpc>
              <a:spcBef>
                <a:spcPct val="0"/>
              </a:spcBef>
              <a:defRPr/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POST-EVENT VISIBILITY/1</a:t>
            </a:r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FE199EEC-769D-55D9-0B6B-668FF9234113}"/>
              </a:ext>
            </a:extLst>
          </p:cNvPr>
          <p:cNvSpPr/>
          <p:nvPr/>
        </p:nvSpPr>
        <p:spPr>
          <a:xfrm>
            <a:off x="4749648" y="5344743"/>
            <a:ext cx="2656958" cy="836040"/>
          </a:xfrm>
          <a:custGeom>
            <a:avLst/>
            <a:gdLst/>
            <a:ahLst/>
            <a:cxnLst/>
            <a:rect l="l" t="t" r="r" b="b"/>
            <a:pathLst>
              <a:path w="2656958" h="836040">
                <a:moveTo>
                  <a:pt x="0" y="0"/>
                </a:moveTo>
                <a:lnTo>
                  <a:pt x="2656958" y="0"/>
                </a:lnTo>
                <a:lnTo>
                  <a:pt x="2656958" y="836041"/>
                </a:lnTo>
                <a:lnTo>
                  <a:pt x="0" y="83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DC11B135-8B97-E583-3BF6-FDABED2C5413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 descr="Immagine che contiene testo, schermata, Pubblicità online, Sito Web&#10;&#10;Il contenuto generato dall'IA potrebbe non essere corretto.">
            <a:extLst>
              <a:ext uri="{FF2B5EF4-FFF2-40B4-BE49-F238E27FC236}">
                <a16:creationId xmlns:a16="http://schemas.microsoft.com/office/drawing/2014/main" id="{C0A02F65-4ACE-4B99-0D99-B9F212094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61" y="6370342"/>
            <a:ext cx="1518649" cy="3288010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BBC0DA40-1EBB-9A40-F3E8-18AB996EBC1B}"/>
              </a:ext>
            </a:extLst>
          </p:cNvPr>
          <p:cNvGrpSpPr>
            <a:grpSpLocks noChangeAspect="1"/>
          </p:cNvGrpSpPr>
          <p:nvPr/>
        </p:nvGrpSpPr>
        <p:grpSpPr>
          <a:xfrm>
            <a:off x="2994915" y="6285665"/>
            <a:ext cx="1754733" cy="3471190"/>
            <a:chOff x="0" y="0"/>
            <a:chExt cx="2620010" cy="5182870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978E7C1-6BB7-567C-E1B6-5EA6DE359B71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1C239FCF-FCB4-AB74-65EA-9CA6D3C3C500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8CD0B7B-31ED-7202-0955-31FBE72B396C}"/>
                </a:ext>
              </a:extLst>
            </p:cNvPr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7EACFDF0-8D77-A0FA-762A-AE4F2B27F64B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CCEFA7C6-FE74-C66A-1D9A-EE008D85FE8E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850A91CE-C3C7-9CFE-80C7-85EB3FAC375C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84A06DF3-ED61-FD66-541C-A6C3FE522CCE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38F84EF1-4A8C-3F36-5F5A-6E51770E125A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571394" y="3167363"/>
            <a:ext cx="4004796" cy="7119637"/>
          </a:xfrm>
          <a:custGeom>
            <a:avLst/>
            <a:gdLst/>
            <a:ahLst/>
            <a:cxnLst/>
            <a:rect l="l" t="t" r="r" b="b"/>
            <a:pathLst>
              <a:path w="4004796" h="7119637">
                <a:moveTo>
                  <a:pt x="0" y="0"/>
                </a:moveTo>
                <a:lnTo>
                  <a:pt x="4004796" y="0"/>
                </a:lnTo>
                <a:lnTo>
                  <a:pt x="4004796" y="7119637"/>
                </a:lnTo>
                <a:lnTo>
                  <a:pt x="0" y="711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789121" y="3421935"/>
            <a:ext cx="3883665" cy="6865065"/>
          </a:xfrm>
          <a:custGeom>
            <a:avLst/>
            <a:gdLst/>
            <a:ahLst/>
            <a:cxnLst/>
            <a:rect l="l" t="t" r="r" b="b"/>
            <a:pathLst>
              <a:path w="3883665" h="6865065">
                <a:moveTo>
                  <a:pt x="0" y="0"/>
                </a:moveTo>
                <a:lnTo>
                  <a:pt x="3883666" y="0"/>
                </a:lnTo>
                <a:lnTo>
                  <a:pt x="3883666" y="6865065"/>
                </a:lnTo>
                <a:lnTo>
                  <a:pt x="0" y="686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2779111" y="3727771"/>
            <a:ext cx="2799820" cy="5925400"/>
          </a:xfrm>
          <a:custGeom>
            <a:avLst/>
            <a:gdLst/>
            <a:ahLst/>
            <a:cxnLst/>
            <a:rect l="l" t="t" r="r" b="b"/>
            <a:pathLst>
              <a:path w="2799820" h="5925400">
                <a:moveTo>
                  <a:pt x="0" y="0"/>
                </a:moveTo>
                <a:lnTo>
                  <a:pt x="2799821" y="0"/>
                </a:lnTo>
                <a:lnTo>
                  <a:pt x="2799821" y="5925400"/>
                </a:lnTo>
                <a:lnTo>
                  <a:pt x="0" y="592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71" t="-216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2565467" y="2511520"/>
            <a:ext cx="353787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GB" sz="2999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THANK YOU EMAIL MARKETING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6507" y="2416270"/>
            <a:ext cx="3537879" cy="119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GB" sz="2999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POST-EVENT VIDEOS ON SOCIAL MEDIA PLATFORMS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09651" y="2416270"/>
            <a:ext cx="2939982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FLICKR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09651" y="3036730"/>
            <a:ext cx="4913014" cy="13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 the event page, in the </a:t>
            </a: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“videos and images” section</a:t>
            </a:r>
            <a:r>
              <a:rPr lang="en-GB" sz="1899" dirty="0">
                <a:solidFill>
                  <a:srgbClr val="000000"/>
                </a:solidFill>
              </a:rPr>
              <a:t>,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the link to the Flickr platform with all the photos will be available.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54325"/>
            <a:ext cx="17259300" cy="14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1000"/>
              </a:lnSpc>
              <a:spcBef>
                <a:spcPct val="0"/>
              </a:spcBef>
              <a:defRPr/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POST-EVENT VISIBILITY/2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8CFAB17D-6FD6-30C2-22B2-EEF7D4BCB30C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4448F63-D85F-E877-7DFD-74A46FD57B56}"/>
              </a:ext>
            </a:extLst>
          </p:cNvPr>
          <p:cNvSpPr/>
          <p:nvPr/>
        </p:nvSpPr>
        <p:spPr>
          <a:xfrm rot="-5400000">
            <a:off x="11955662" y="3099953"/>
            <a:ext cx="3392706" cy="5968028"/>
          </a:xfrm>
          <a:custGeom>
            <a:avLst/>
            <a:gdLst/>
            <a:ahLst/>
            <a:cxnLst/>
            <a:rect l="l" t="t" r="r" b="b"/>
            <a:pathLst>
              <a:path w="3134695" h="5572791">
                <a:moveTo>
                  <a:pt x="0" y="0"/>
                </a:moveTo>
                <a:lnTo>
                  <a:pt x="3134695" y="0"/>
                </a:lnTo>
                <a:lnTo>
                  <a:pt x="3134695" y="5572791"/>
                </a:lnTo>
                <a:lnTo>
                  <a:pt x="0" y="5572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F97A62-D530-15DE-6699-D1861D85D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9651" y="4614642"/>
            <a:ext cx="5149878" cy="26034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33525" y="3408041"/>
            <a:ext cx="6154475" cy="3408041"/>
          </a:xfrm>
          <a:custGeom>
            <a:avLst/>
            <a:gdLst/>
            <a:ahLst/>
            <a:cxnLst/>
            <a:rect l="l" t="t" r="r" b="b"/>
            <a:pathLst>
              <a:path w="6154475" h="3408041">
                <a:moveTo>
                  <a:pt x="0" y="0"/>
                </a:moveTo>
                <a:lnTo>
                  <a:pt x="6154475" y="0"/>
                </a:lnTo>
                <a:lnTo>
                  <a:pt x="6154475" y="3408040"/>
                </a:lnTo>
                <a:lnTo>
                  <a:pt x="0" y="34080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7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133525" y="0"/>
            <a:ext cx="6154475" cy="3408041"/>
          </a:xfrm>
          <a:custGeom>
            <a:avLst/>
            <a:gdLst/>
            <a:ahLst/>
            <a:cxnLst/>
            <a:rect l="l" t="t" r="r" b="b"/>
            <a:pathLst>
              <a:path w="6154475" h="3408041">
                <a:moveTo>
                  <a:pt x="0" y="0"/>
                </a:moveTo>
                <a:lnTo>
                  <a:pt x="6154475" y="0"/>
                </a:lnTo>
                <a:lnTo>
                  <a:pt x="6154475" y="3408041"/>
                </a:lnTo>
                <a:lnTo>
                  <a:pt x="0" y="34080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590800" y="9344519"/>
            <a:ext cx="1703870" cy="805945"/>
            <a:chOff x="0" y="0"/>
            <a:chExt cx="2271826" cy="1074594"/>
          </a:xfrm>
        </p:grpSpPr>
        <p:sp>
          <p:nvSpPr>
            <p:cNvPr id="8" name="Freeform 8"/>
            <p:cNvSpPr/>
            <p:nvPr/>
          </p:nvSpPr>
          <p:spPr>
            <a:xfrm>
              <a:off x="0" y="488846"/>
              <a:ext cx="2271826" cy="585748"/>
            </a:xfrm>
            <a:custGeom>
              <a:avLst/>
              <a:gdLst/>
              <a:ahLst/>
              <a:cxnLst/>
              <a:rect l="l" t="t" r="r" b="b"/>
              <a:pathLst>
                <a:path w="2271826" h="585748">
                  <a:moveTo>
                    <a:pt x="0" y="0"/>
                  </a:moveTo>
                  <a:lnTo>
                    <a:pt x="2271826" y="0"/>
                  </a:lnTo>
                  <a:lnTo>
                    <a:pt x="2271826" y="585748"/>
                  </a:lnTo>
                  <a:lnTo>
                    <a:pt x="0" y="585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5312" y="0"/>
              <a:ext cx="1275245" cy="488846"/>
            </a:xfrm>
            <a:custGeom>
              <a:avLst/>
              <a:gdLst/>
              <a:ahLst/>
              <a:cxnLst/>
              <a:rect l="l" t="t" r="r" b="b"/>
              <a:pathLst>
                <a:path w="1275245" h="488846">
                  <a:moveTo>
                    <a:pt x="0" y="0"/>
                  </a:moveTo>
                  <a:lnTo>
                    <a:pt x="1275245" y="0"/>
                  </a:lnTo>
                  <a:lnTo>
                    <a:pt x="1275245" y="488846"/>
                  </a:lnTo>
                  <a:lnTo>
                    <a:pt x="0" y="488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-4800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33525" y="6816081"/>
            <a:ext cx="6154475" cy="3470919"/>
          </a:xfrm>
          <a:custGeom>
            <a:avLst/>
            <a:gdLst/>
            <a:ahLst/>
            <a:cxnLst/>
            <a:rect l="l" t="t" r="r" b="b"/>
            <a:pathLst>
              <a:path w="6154475" h="3470919">
                <a:moveTo>
                  <a:pt x="0" y="0"/>
                </a:moveTo>
                <a:lnTo>
                  <a:pt x="6154475" y="0"/>
                </a:lnTo>
                <a:lnTo>
                  <a:pt x="6154475" y="3470919"/>
                </a:lnTo>
                <a:lnTo>
                  <a:pt x="0" y="34709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227" r="-42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4131421"/>
            <a:ext cx="9563100" cy="511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Single video interviews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by a journalist from Il Sole 24 Ore </a:t>
            </a:r>
            <a:r>
              <a:rPr kumimoji="0" lang="en-GB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Radiocor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and filmed during the event with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 crew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one cameraman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one video camera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amplifying the topics discussed at the event.</a:t>
            </a:r>
          </a:p>
          <a:p>
            <a:pPr marL="0" marR="0" lvl="0" indent="0" algn="l" defTabSz="914400" rtl="0" eaLnBrk="1" fontAlgn="auto" latinLnBrk="0" hangingPunct="1">
              <a:lnSpc>
                <a:spcPts val="2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ts val="2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Each video interview will last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2 to 3 minutes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and, in addition to being sent to the client to share on their own channels, it will be:</a:t>
            </a:r>
          </a:p>
          <a:p>
            <a:pPr marL="0" marR="0" lvl="0" indent="0" algn="l" defTabSz="914400" rtl="0" eaLnBrk="1" fontAlgn="auto" latinLnBrk="0" hangingPunct="1">
              <a:lnSpc>
                <a:spcPts val="25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454502" marR="0" lvl="1" indent="-227251" algn="l" defTabSz="914400" rtl="0" eaLnBrk="1" fontAlgn="auto" latinLnBrk="0" hangingPunct="1">
              <a:lnSpc>
                <a:spcPts val="3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Published on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the sole24ore.com website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 the </a:t>
            </a:r>
            <a:r>
              <a:rPr kumimoji="0" lang="en-GB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Radiocor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section, at the discretion of the Editorial Team</a:t>
            </a:r>
          </a:p>
          <a:p>
            <a:pPr marL="454502" marR="0" lvl="1" indent="-227251" algn="l" defTabSz="914400" rtl="0" eaLnBrk="1" fontAlgn="auto" latinLnBrk="0" hangingPunct="1">
              <a:lnSpc>
                <a:spcPts val="3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Re-launched on the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Il Sole 24 ORE </a:t>
            </a:r>
            <a:r>
              <a:rPr kumimoji="0" lang="en-GB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Radiocor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 </a:t>
            </a:r>
            <a:r>
              <a:rPr kumimoji="0" lang="en-GB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Linkedin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profile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(160,000 followers)</a:t>
            </a:r>
          </a:p>
          <a:p>
            <a:pPr marL="454502" marR="0" lvl="1" indent="-227251" algn="l" defTabSz="914400" rtl="0" eaLnBrk="1" fontAlgn="auto" latinLnBrk="0" hangingPunct="1">
              <a:lnSpc>
                <a:spcPts val="3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Published on the </a:t>
            </a:r>
            <a:r>
              <a:rPr kumimoji="0" lang="en-GB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24 ORE Eventi website</a:t>
            </a:r>
          </a:p>
          <a:p>
            <a:pPr marL="0" marR="0" lvl="0" indent="0" algn="l" defTabSz="914400" rtl="0" eaLnBrk="1" fontAlgn="auto" latinLnBrk="0" hangingPunct="1">
              <a:lnSpc>
                <a:spcPts val="37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54325"/>
            <a:ext cx="8953500" cy="294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0" b="0" i="0" u="none" strike="noStrike" kern="1200" cap="none" spc="0" normalizeH="0" baseline="0" noProof="0" dirty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3"/>
                <a:ea typeface="Sole Serif Display 3"/>
                <a:cs typeface="Sole Serif Display 3"/>
                <a:sym typeface="Sole Serif Display 3"/>
              </a:rPr>
              <a:t>VIDEO INTERVIEWS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7D980202-EDDD-53BA-C50A-3DD2312C2305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6449" y="3405246"/>
            <a:ext cx="6497951" cy="692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 hoc focus by a representative of the partner + 2 case history representatives from client companies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421509" y="4959299"/>
            <a:ext cx="7350826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possibility of broadcasting a video of up to 30 seconds in the waiting room before the beginning of the activities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6449" y="4894703"/>
            <a:ext cx="6201709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insertion of 1 promotional pop-up at the bottom of the screen during the broadcast</a:t>
            </a:r>
          </a:p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(728x90mm, static 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png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21508" y="6484516"/>
            <a:ext cx="7439913" cy="1050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 all promotional material for the event (ADV, DEM, banners, landing pages) and on the opening and closing theme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6449" y="6760862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download of partner material from the event landing page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21509" y="8305390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provided to the partner, with the following KPIs: subscribers, participants, leads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6449" y="8223250"/>
            <a:ext cx="6686464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99"/>
              </a:lnSpc>
              <a:spcBef>
                <a:spcPct val="0"/>
              </a:spcBef>
            </a:pPr>
            <a:r>
              <a:rPr lang="en-GB" sz="1999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delivery </a:t>
            </a:r>
            <a:r>
              <a:rPr lang="en-US" sz="2000" dirty="0">
                <a:latin typeface="Montserrat" panose="00000500000000000000" pitchFamily="2" charset="0"/>
              </a:rPr>
              <a:t>of a file containing the names of the registered users on the platform, in compliance with GDPR regulations</a:t>
            </a:r>
            <a:endParaRPr lang="en-GB" sz="1999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36449" y="2957571"/>
            <a:ext cx="188684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SPEECHES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6449" y="4485128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TICKER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6449" y="6284612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INFORMATION MATERIAL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6449" y="7794625"/>
            <a:ext cx="445064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LEAD GENERATION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21509" y="4502099"/>
            <a:ext cx="593160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PROMOTIONAL VIDEO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14994" y="6029656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LOGO VISIBILITY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14994" y="7829140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POST-EVENT REPORT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51778" y="308869"/>
            <a:ext cx="7315200" cy="3236976"/>
          </a:xfrm>
          <a:custGeom>
            <a:avLst/>
            <a:gdLst/>
            <a:ahLst/>
            <a:cxnLst/>
            <a:rect l="l" t="t" r="r" b="b"/>
            <a:pathLst>
              <a:path w="7315200" h="3236976">
                <a:moveTo>
                  <a:pt x="0" y="0"/>
                </a:moveTo>
                <a:lnTo>
                  <a:pt x="7315200" y="0"/>
                </a:lnTo>
                <a:lnTo>
                  <a:pt x="7315200" y="3236976"/>
                </a:lnTo>
                <a:lnTo>
                  <a:pt x="0" y="323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398822" y="1064496"/>
            <a:ext cx="637351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INVESTMENT REQUIRED</a:t>
            </a:r>
          </a:p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€36,000 net with video interview </a:t>
            </a:r>
          </a:p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€30,000 net without video interview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21942" y="2798682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124245" y="4326239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24245" y="6156665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124245" y="7650023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492833" y="4343210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492833" y="5870766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5"/>
                </a:lnTo>
                <a:lnTo>
                  <a:pt x="0" y="67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492833" y="768453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24245" y="2084307"/>
            <a:ext cx="570314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CREATION OF AN AD HOC FOCUS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25">
            <a:extLst>
              <a:ext uri="{FF2B5EF4-FFF2-40B4-BE49-F238E27FC236}">
                <a16:creationId xmlns:a16="http://schemas.microsoft.com/office/drawing/2014/main" id="{BC3EE66A-9213-181A-2B21-D8761143E197}"/>
              </a:ext>
            </a:extLst>
          </p:cNvPr>
          <p:cNvSpPr txBox="1"/>
          <p:nvPr/>
        </p:nvSpPr>
        <p:spPr>
          <a:xfrm>
            <a:off x="1028700" y="719057"/>
            <a:ext cx="10154681" cy="142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  <a:spcBef>
                <a:spcPct val="0"/>
              </a:spcBef>
            </a:pPr>
            <a:r>
              <a:rPr lang="en-US" sz="11000" b="1" u="none" strike="noStrike" spc="-330" dirty="0">
                <a:solidFill>
                  <a:srgbClr val="C00000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MAIN PARTNER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0D9B3A32-488B-BF8E-F483-D3B92F96F20F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6450" y="3537372"/>
            <a:ext cx="5634690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2800"/>
              </a:lnSpc>
              <a:defRPr/>
            </a:pPr>
            <a:r>
              <a:rPr lang="en-US" sz="1999" dirty="0">
                <a:solidFill>
                  <a:srgbClr val="000000"/>
                </a:solidFill>
                <a:latin typeface="Montserrat"/>
              </a:rPr>
              <a:t>one-to-one session by a partner </a:t>
            </a:r>
          </a:p>
          <a:p>
            <a:pPr lvl="0" algn="just">
              <a:lnSpc>
                <a:spcPts val="2800"/>
              </a:lnSpc>
              <a:defRPr/>
            </a:pPr>
            <a:r>
              <a:rPr lang="en-US" sz="1999" dirty="0">
                <a:solidFill>
                  <a:srgbClr val="000000"/>
                </a:solidFill>
                <a:latin typeface="Montserrat"/>
              </a:rPr>
              <a:t>representative</a:t>
            </a:r>
            <a:endParaRPr lang="en-GB" sz="1999" dirty="0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62437" y="4769840"/>
            <a:ext cx="7283143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possibility of broadcasting a video of up to 30 seconds in the waiting room before the beginning of the activities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6449" y="4946650"/>
            <a:ext cx="6201709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nsertion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 1 promotional pop-up at the bottom of the screen during the broadcast</a:t>
            </a:r>
          </a:p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(728x90mm, static 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png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62437" y="6295057"/>
            <a:ext cx="7054770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 all promotional material for the event (ADV, DEM, banners, landing pages) and on the opening and closing theme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6449" y="6760862"/>
            <a:ext cx="5202955" cy="69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ownload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 partner material from the event landing page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62437" y="8115931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provided to the partner, with the following KPIs: subscribers, participants, leads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6449" y="8223250"/>
            <a:ext cx="6686464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99"/>
              </a:lnSpc>
              <a:spcBef>
                <a:spcPct val="0"/>
              </a:spcBef>
            </a:pPr>
            <a:r>
              <a:rPr lang="en-GB" sz="1999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delivery </a:t>
            </a:r>
            <a:r>
              <a:rPr lang="en-US" sz="2000" dirty="0">
                <a:latin typeface="Montserrat" panose="00000500000000000000" pitchFamily="2" charset="0"/>
              </a:rPr>
              <a:t>of a file containing the names of the registered users on the platform, in compliance with GDPR regulations</a:t>
            </a:r>
            <a:endParaRPr lang="en-GB" sz="1999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36449" y="3089697"/>
            <a:ext cx="188684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 dirty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SPEECHES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6449" y="4537075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 dirty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TICKER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6449" y="6284612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INFORMATION MATERIAL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6449" y="7794625"/>
            <a:ext cx="445064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LEAD GENERATION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62437" y="4312640"/>
            <a:ext cx="593160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PROMOTIONAL VIDEO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55922" y="5840197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LOGO VISIBILITY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5922" y="7639681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FF771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POST-EVENT REPORT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51778" y="308869"/>
            <a:ext cx="7315200" cy="3236976"/>
          </a:xfrm>
          <a:custGeom>
            <a:avLst/>
            <a:gdLst/>
            <a:ahLst/>
            <a:cxnLst/>
            <a:rect l="l" t="t" r="r" b="b"/>
            <a:pathLst>
              <a:path w="7315200" h="3236976">
                <a:moveTo>
                  <a:pt x="0" y="0"/>
                </a:moveTo>
                <a:lnTo>
                  <a:pt x="7315200" y="0"/>
                </a:lnTo>
                <a:lnTo>
                  <a:pt x="7315200" y="3236976"/>
                </a:lnTo>
                <a:lnTo>
                  <a:pt x="0" y="323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417872" y="1069260"/>
            <a:ext cx="637351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INVESTMENT REQUIRED</a:t>
            </a:r>
          </a:p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€31,000 net with video interview </a:t>
            </a:r>
          </a:p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€</a:t>
            </a:r>
            <a:r>
              <a:rPr lang="en-GB" sz="25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  <a:r>
              <a:rPr kumimoji="0" lang="en-GB" sz="25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,000 net without video interview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1942" y="2098595"/>
            <a:ext cx="409891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ONE TO ONE SESSION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21942" y="6141051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121942" y="293080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21942" y="4387711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124245" y="6141051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124245" y="7650023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9333761" y="4153750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9333761" y="5681307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333761" y="7495079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17">
            <a:extLst>
              <a:ext uri="{FF2B5EF4-FFF2-40B4-BE49-F238E27FC236}">
                <a16:creationId xmlns:a16="http://schemas.microsoft.com/office/drawing/2014/main" id="{B60532C8-BEA7-E106-031D-C5364068E6A1}"/>
              </a:ext>
            </a:extLst>
          </p:cNvPr>
          <p:cNvSpPr txBox="1"/>
          <p:nvPr/>
        </p:nvSpPr>
        <p:spPr>
          <a:xfrm>
            <a:off x="1028700" y="709532"/>
            <a:ext cx="9823078" cy="14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  <a:spcBef>
                <a:spcPct val="0"/>
              </a:spcBef>
            </a:pPr>
            <a:r>
              <a:rPr lang="en-US" sz="11000" b="1" u="none" strike="noStrike" spc="-330" dirty="0">
                <a:solidFill>
                  <a:srgbClr val="FF7715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MAIN PARTNER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10FBF81-974A-936E-A2C3-805C54576D93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1778" y="308869"/>
            <a:ext cx="7315200" cy="3236976"/>
          </a:xfrm>
          <a:custGeom>
            <a:avLst/>
            <a:gdLst/>
            <a:ahLst/>
            <a:cxnLst/>
            <a:rect l="l" t="t" r="r" b="b"/>
            <a:pathLst>
              <a:path w="7315200" h="3236976">
                <a:moveTo>
                  <a:pt x="0" y="0"/>
                </a:moveTo>
                <a:lnTo>
                  <a:pt x="7315200" y="0"/>
                </a:lnTo>
                <a:lnTo>
                  <a:pt x="7315200" y="3236976"/>
                </a:lnTo>
                <a:lnTo>
                  <a:pt x="0" y="323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851778" y="308869"/>
            <a:ext cx="7315200" cy="3236976"/>
          </a:xfrm>
          <a:custGeom>
            <a:avLst/>
            <a:gdLst/>
            <a:ahLst/>
            <a:cxnLst/>
            <a:rect l="l" t="t" r="r" b="b"/>
            <a:pathLst>
              <a:path w="7315200" h="3236976">
                <a:moveTo>
                  <a:pt x="0" y="0"/>
                </a:moveTo>
                <a:lnTo>
                  <a:pt x="7315200" y="0"/>
                </a:lnTo>
                <a:lnTo>
                  <a:pt x="7315200" y="3236976"/>
                </a:lnTo>
                <a:lnTo>
                  <a:pt x="0" y="3236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>
            <a:off x="11389297" y="1061552"/>
            <a:ext cx="6373513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639"/>
              </a:lnSpc>
              <a:spcBef>
                <a:spcPct val="0"/>
              </a:spcBef>
              <a:defRPr/>
            </a:pPr>
            <a:r>
              <a:rPr lang="en-GB" sz="2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INVESTMENT REQUIRED</a:t>
            </a:r>
          </a:p>
          <a:p>
            <a:pPr lvl="0" algn="ctr">
              <a:lnSpc>
                <a:spcPts val="3639"/>
              </a:lnSpc>
              <a:spcBef>
                <a:spcPct val="0"/>
              </a:spcBef>
              <a:defRPr/>
            </a:pPr>
            <a:r>
              <a:rPr lang="en-GB" sz="25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€21,000 net with video interview </a:t>
            </a:r>
          </a:p>
          <a:p>
            <a:pPr lvl="0" algn="ctr">
              <a:lnSpc>
                <a:spcPts val="3639"/>
              </a:lnSpc>
              <a:spcBef>
                <a:spcPct val="0"/>
              </a:spcBef>
              <a:defRPr/>
            </a:pPr>
            <a:r>
              <a:rPr lang="en-GB" sz="25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€15,000 net without video interview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5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850045"/>
            <a:ext cx="10154681" cy="134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00"/>
              </a:lnSpc>
              <a:spcBef>
                <a:spcPct val="0"/>
              </a:spcBef>
            </a:pPr>
            <a:r>
              <a:rPr lang="en-US" sz="9400" b="1" u="none" strike="noStrike" spc="-282">
                <a:solidFill>
                  <a:srgbClr val="006D08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OFFICIAL PARTNER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698AAAA0-4401-0951-AAE5-7B7F78492407}"/>
              </a:ext>
            </a:extLst>
          </p:cNvPr>
          <p:cNvSpPr txBox="1"/>
          <p:nvPr/>
        </p:nvSpPr>
        <p:spPr>
          <a:xfrm>
            <a:off x="10067564" y="5229584"/>
            <a:ext cx="7315200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possibility of broadcasting a video of up to 30 seconds in the waiting room before the beginning of the activities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08BB168B-89FA-A06C-5F22-62BF673DCC5E}"/>
              </a:ext>
            </a:extLst>
          </p:cNvPr>
          <p:cNvSpPr txBox="1"/>
          <p:nvPr/>
        </p:nvSpPr>
        <p:spPr>
          <a:xfrm>
            <a:off x="2036449" y="5024866"/>
            <a:ext cx="6201709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nsertion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 1 promotional pop-up at the bottom of the screen during the broadcast</a:t>
            </a:r>
          </a:p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(728x90mm, static 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png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7C4F03A9-56D5-1669-B8BA-407CCDD1B441}"/>
              </a:ext>
            </a:extLst>
          </p:cNvPr>
          <p:cNvSpPr txBox="1"/>
          <p:nvPr/>
        </p:nvSpPr>
        <p:spPr>
          <a:xfrm>
            <a:off x="10067564" y="6754801"/>
            <a:ext cx="7054770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 all promotional material for the event (ADV, DEM, banners, landing pages) and on the opening and closing theme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D50131AE-048D-6B0A-3E9F-EB591068C9F4}"/>
              </a:ext>
            </a:extLst>
          </p:cNvPr>
          <p:cNvSpPr txBox="1"/>
          <p:nvPr/>
        </p:nvSpPr>
        <p:spPr>
          <a:xfrm>
            <a:off x="2036449" y="6827473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download of partner material from the event landing page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64A605D6-BFFE-14CB-BFAC-1D22A6253674}"/>
              </a:ext>
            </a:extLst>
          </p:cNvPr>
          <p:cNvSpPr txBox="1"/>
          <p:nvPr/>
        </p:nvSpPr>
        <p:spPr>
          <a:xfrm>
            <a:off x="10067564" y="8575675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provided to the partner, with the following KPIs: subscribers, participants, leads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C42F310E-B3FC-94CB-BDA7-FAED85CEA114}"/>
              </a:ext>
            </a:extLst>
          </p:cNvPr>
          <p:cNvSpPr txBox="1"/>
          <p:nvPr/>
        </p:nvSpPr>
        <p:spPr>
          <a:xfrm>
            <a:off x="2036449" y="8299450"/>
            <a:ext cx="6686464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99"/>
              </a:lnSpc>
              <a:spcBef>
                <a:spcPct val="0"/>
              </a:spcBef>
            </a:pPr>
            <a:r>
              <a:rPr lang="en-GB" sz="1999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delivery </a:t>
            </a:r>
            <a:r>
              <a:rPr lang="en-US" sz="2000" dirty="0">
                <a:latin typeface="Montserrat" panose="00000500000000000000" pitchFamily="2" charset="0"/>
              </a:rPr>
              <a:t>of a file containing the names of the registered users on the platform, in compliance with GDPR regulations</a:t>
            </a:r>
            <a:endParaRPr lang="en-GB" sz="1999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DB41CFC3-6320-AF34-1C11-E2EC353375B3}"/>
              </a:ext>
            </a:extLst>
          </p:cNvPr>
          <p:cNvSpPr txBox="1"/>
          <p:nvPr/>
        </p:nvSpPr>
        <p:spPr>
          <a:xfrm>
            <a:off x="2036449" y="3172023"/>
            <a:ext cx="188684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SPEECHES</a:t>
            </a:r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id="{E3A930F6-2D86-111D-E53B-6A2EFBA0BF32}"/>
              </a:ext>
            </a:extLst>
          </p:cNvPr>
          <p:cNvSpPr txBox="1"/>
          <p:nvPr/>
        </p:nvSpPr>
        <p:spPr>
          <a:xfrm>
            <a:off x="2036449" y="4653391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TICKER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8AAEACE0-D853-264D-D7BD-A843F8F3AE20}"/>
              </a:ext>
            </a:extLst>
          </p:cNvPr>
          <p:cNvSpPr txBox="1"/>
          <p:nvPr/>
        </p:nvSpPr>
        <p:spPr>
          <a:xfrm>
            <a:off x="2036449" y="6390364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INFORMATION MATERIAL</a:t>
            </a: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5675232A-0E31-3B64-1874-DCFB065025EA}"/>
              </a:ext>
            </a:extLst>
          </p:cNvPr>
          <p:cNvSpPr txBox="1"/>
          <p:nvPr/>
        </p:nvSpPr>
        <p:spPr>
          <a:xfrm>
            <a:off x="2036449" y="7845201"/>
            <a:ext cx="445064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LEAD GENERATION</a:t>
            </a: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C3659F0F-93EE-D370-71A4-5DFFB2E0A98C}"/>
              </a:ext>
            </a:extLst>
          </p:cNvPr>
          <p:cNvSpPr txBox="1"/>
          <p:nvPr/>
        </p:nvSpPr>
        <p:spPr>
          <a:xfrm>
            <a:off x="10067564" y="4810484"/>
            <a:ext cx="593160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PROMOTIONAL VIDEO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5AD0A230-76BA-91C6-7202-DE1D6F8CEF4F}"/>
              </a:ext>
            </a:extLst>
          </p:cNvPr>
          <p:cNvSpPr txBox="1"/>
          <p:nvPr/>
        </p:nvSpPr>
        <p:spPr>
          <a:xfrm>
            <a:off x="10061049" y="6342803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LOGO VISIBILITY</a:t>
            </a:r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B74A72EF-CDEC-B32D-FA1C-784FEE129005}"/>
              </a:ext>
            </a:extLst>
          </p:cNvPr>
          <p:cNvSpPr txBox="1"/>
          <p:nvPr/>
        </p:nvSpPr>
        <p:spPr>
          <a:xfrm>
            <a:off x="10061049" y="8137525"/>
            <a:ext cx="563469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>
                <a:ln>
                  <a:noFill/>
                </a:ln>
                <a:solidFill>
                  <a:srgbClr val="006D08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POST-EVENT REPORT</a:t>
            </a: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849C1D78-F0E2-3649-8573-19CA8026B39D}"/>
              </a:ext>
            </a:extLst>
          </p:cNvPr>
          <p:cNvSpPr txBox="1"/>
          <p:nvPr/>
        </p:nvSpPr>
        <p:spPr>
          <a:xfrm>
            <a:off x="2036449" y="3533973"/>
            <a:ext cx="6201709" cy="69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defRPr/>
            </a:pPr>
            <a:r>
              <a:rPr lang="en-US" sz="1999" dirty="0">
                <a:solidFill>
                  <a:srgbClr val="000000"/>
                </a:solidFill>
                <a:latin typeface="Montserrat"/>
              </a:rPr>
              <a:t>speech in a roundtable discussion on </a:t>
            </a:r>
          </a:p>
          <a:p>
            <a:pPr lvl="0">
              <a:lnSpc>
                <a:spcPts val="2800"/>
              </a:lnSpc>
              <a:defRPr/>
            </a:pPr>
            <a:r>
              <a:rPr lang="en-US" sz="1999" dirty="0">
                <a:solidFill>
                  <a:srgbClr val="000000"/>
                </a:solidFill>
                <a:latin typeface="Montserrat"/>
              </a:rPr>
              <a:t>agreed-upon topics</a:t>
            </a:r>
            <a:endParaRPr lang="en-GB" sz="1999" dirty="0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4FE8694D-B75D-BCF9-A7F0-0DC86C11C66D}"/>
              </a:ext>
            </a:extLst>
          </p:cNvPr>
          <p:cNvSpPr txBox="1"/>
          <p:nvPr/>
        </p:nvSpPr>
        <p:spPr>
          <a:xfrm>
            <a:off x="1124245" y="2095500"/>
            <a:ext cx="7582744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SPEECH AS PART OF A ROUNDTABLE DISCUSSION</a:t>
            </a:r>
          </a:p>
        </p:txBody>
      </p:sp>
      <p:sp>
        <p:nvSpPr>
          <p:cNvPr id="48" name="Freeform 21">
            <a:extLst>
              <a:ext uri="{FF2B5EF4-FFF2-40B4-BE49-F238E27FC236}">
                <a16:creationId xmlns:a16="http://schemas.microsoft.com/office/drawing/2014/main" id="{037E21FB-6D60-56D9-657C-5BE493199384}"/>
              </a:ext>
            </a:extLst>
          </p:cNvPr>
          <p:cNvSpPr/>
          <p:nvPr/>
        </p:nvSpPr>
        <p:spPr>
          <a:xfrm>
            <a:off x="1124245" y="6245762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4CD57A40-D133-AB61-2847-1BB6155B6AE4}"/>
              </a:ext>
            </a:extLst>
          </p:cNvPr>
          <p:cNvSpPr/>
          <p:nvPr/>
        </p:nvSpPr>
        <p:spPr>
          <a:xfrm>
            <a:off x="1124245" y="4494501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5"/>
                </a:lnTo>
                <a:lnTo>
                  <a:pt x="0" y="670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094981A4-8ECB-0FAD-CBD1-10CECCDA252F}"/>
              </a:ext>
            </a:extLst>
          </p:cNvPr>
          <p:cNvSpPr/>
          <p:nvPr/>
        </p:nvSpPr>
        <p:spPr>
          <a:xfrm>
            <a:off x="1124245" y="3013134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CB794EA5-98CA-4401-C9EA-BF53B632D12D}"/>
              </a:ext>
            </a:extLst>
          </p:cNvPr>
          <p:cNvSpPr/>
          <p:nvPr/>
        </p:nvSpPr>
        <p:spPr>
          <a:xfrm>
            <a:off x="1124245" y="770059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5"/>
                </a:lnTo>
                <a:lnTo>
                  <a:pt x="0" y="670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000A4563-0EAD-3BA5-7DE3-C9B2D0D90419}"/>
              </a:ext>
            </a:extLst>
          </p:cNvPr>
          <p:cNvSpPr/>
          <p:nvPr/>
        </p:nvSpPr>
        <p:spPr>
          <a:xfrm>
            <a:off x="9122964" y="4651594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Freeform 26">
            <a:extLst>
              <a:ext uri="{FF2B5EF4-FFF2-40B4-BE49-F238E27FC236}">
                <a16:creationId xmlns:a16="http://schemas.microsoft.com/office/drawing/2014/main" id="{CDEEC986-93BB-39E1-7005-2A75C32C05F6}"/>
              </a:ext>
            </a:extLst>
          </p:cNvPr>
          <p:cNvSpPr/>
          <p:nvPr/>
        </p:nvSpPr>
        <p:spPr>
          <a:xfrm>
            <a:off x="9122964" y="6179151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 27">
            <a:extLst>
              <a:ext uri="{FF2B5EF4-FFF2-40B4-BE49-F238E27FC236}">
                <a16:creationId xmlns:a16="http://schemas.microsoft.com/office/drawing/2014/main" id="{348BA815-E2D6-8240-927C-584A76242BC6}"/>
              </a:ext>
            </a:extLst>
          </p:cNvPr>
          <p:cNvSpPr/>
          <p:nvPr/>
        </p:nvSpPr>
        <p:spPr>
          <a:xfrm>
            <a:off x="9122964" y="7992923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7" y="0"/>
                </a:lnTo>
                <a:lnTo>
                  <a:pt x="787317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59D52371-DB56-E2D2-AF0A-A856B853D26B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914400" y="809482"/>
            <a:ext cx="9937378" cy="15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  <a:spcBef>
                <a:spcPct val="0"/>
              </a:spcBef>
            </a:pPr>
            <a:r>
              <a:rPr lang="en-US" sz="11000" b="1" u="none" strike="noStrike" spc="-330" dirty="0">
                <a:solidFill>
                  <a:srgbClr val="72118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EVENT PARTNER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47" name="Freeform 2">
            <a:extLst>
              <a:ext uri="{FF2B5EF4-FFF2-40B4-BE49-F238E27FC236}">
                <a16:creationId xmlns:a16="http://schemas.microsoft.com/office/drawing/2014/main" id="{D52E7B12-2D99-5CAD-B4FC-40E48C1CA279}"/>
              </a:ext>
            </a:extLst>
          </p:cNvPr>
          <p:cNvSpPr/>
          <p:nvPr/>
        </p:nvSpPr>
        <p:spPr>
          <a:xfrm>
            <a:off x="10851778" y="308869"/>
            <a:ext cx="7315200" cy="3236976"/>
          </a:xfrm>
          <a:custGeom>
            <a:avLst/>
            <a:gdLst/>
            <a:ahLst/>
            <a:cxnLst/>
            <a:rect l="l" t="t" r="r" b="b"/>
            <a:pathLst>
              <a:path w="7315200" h="3236976">
                <a:moveTo>
                  <a:pt x="0" y="0"/>
                </a:moveTo>
                <a:lnTo>
                  <a:pt x="7315200" y="0"/>
                </a:lnTo>
                <a:lnTo>
                  <a:pt x="7315200" y="3236976"/>
                </a:lnTo>
                <a:lnTo>
                  <a:pt x="0" y="323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F84883D-4989-36F9-53FC-90C16D4620C9}"/>
              </a:ext>
            </a:extLst>
          </p:cNvPr>
          <p:cNvSpPr/>
          <p:nvPr/>
        </p:nvSpPr>
        <p:spPr>
          <a:xfrm>
            <a:off x="1614470" y="7920819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962D097-2CBB-27D9-A6A6-86822A94D1AF}"/>
              </a:ext>
            </a:extLst>
          </p:cNvPr>
          <p:cNvSpPr/>
          <p:nvPr/>
        </p:nvSpPr>
        <p:spPr>
          <a:xfrm>
            <a:off x="1614470" y="577263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5"/>
                </a:lnTo>
                <a:lnTo>
                  <a:pt x="0" y="670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56917755-E90A-DE08-71B0-DCD6CBA947EA}"/>
              </a:ext>
            </a:extLst>
          </p:cNvPr>
          <p:cNvSpPr/>
          <p:nvPr/>
        </p:nvSpPr>
        <p:spPr>
          <a:xfrm>
            <a:off x="1614470" y="376540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1C990A70-2A97-0C17-5283-0F937322B416}"/>
              </a:ext>
            </a:extLst>
          </p:cNvPr>
          <p:cNvSpPr/>
          <p:nvPr/>
        </p:nvSpPr>
        <p:spPr>
          <a:xfrm>
            <a:off x="9684013" y="5034780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reeform 7">
            <a:extLst>
              <a:ext uri="{FF2B5EF4-FFF2-40B4-BE49-F238E27FC236}">
                <a16:creationId xmlns:a16="http://schemas.microsoft.com/office/drawing/2014/main" id="{78A89456-F287-5577-6DE3-EE19FECA3A94}"/>
              </a:ext>
            </a:extLst>
          </p:cNvPr>
          <p:cNvSpPr/>
          <p:nvPr/>
        </p:nvSpPr>
        <p:spPr>
          <a:xfrm>
            <a:off x="9684013" y="6948858"/>
            <a:ext cx="787318" cy="670204"/>
          </a:xfrm>
          <a:custGeom>
            <a:avLst/>
            <a:gdLst/>
            <a:ahLst/>
            <a:cxnLst/>
            <a:rect l="l" t="t" r="r" b="b"/>
            <a:pathLst>
              <a:path w="787318" h="670204">
                <a:moveTo>
                  <a:pt x="0" y="0"/>
                </a:moveTo>
                <a:lnTo>
                  <a:pt x="787318" y="0"/>
                </a:lnTo>
                <a:lnTo>
                  <a:pt x="787318" y="670204"/>
                </a:lnTo>
                <a:lnTo>
                  <a:pt x="0" y="67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001C2EE5-44D8-7D66-7507-E8DD16CD9048}"/>
              </a:ext>
            </a:extLst>
          </p:cNvPr>
          <p:cNvSpPr txBox="1"/>
          <p:nvPr/>
        </p:nvSpPr>
        <p:spPr>
          <a:xfrm>
            <a:off x="2614781" y="4407717"/>
            <a:ext cx="6467081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possibility of broadcasting a video of up to 30 seconds in the waiting room before the beginning of the activities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F5771214-6FB4-3780-32A0-F0035F96FA76}"/>
              </a:ext>
            </a:extLst>
          </p:cNvPr>
          <p:cNvSpPr txBox="1"/>
          <p:nvPr/>
        </p:nvSpPr>
        <p:spPr>
          <a:xfrm>
            <a:off x="2614781" y="3943347"/>
            <a:ext cx="4118231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72118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PROMOTIONAL VIDEO</a:t>
            </a:r>
          </a:p>
        </p:txBody>
      </p:sp>
      <p:sp>
        <p:nvSpPr>
          <p:cNvPr id="55" name="TextBox 11">
            <a:extLst>
              <a:ext uri="{FF2B5EF4-FFF2-40B4-BE49-F238E27FC236}">
                <a16:creationId xmlns:a16="http://schemas.microsoft.com/office/drawing/2014/main" id="{0B6DA88E-9227-65BD-F8A9-8C257E03AC41}"/>
              </a:ext>
            </a:extLst>
          </p:cNvPr>
          <p:cNvSpPr txBox="1"/>
          <p:nvPr/>
        </p:nvSpPr>
        <p:spPr>
          <a:xfrm>
            <a:off x="2614781" y="5952675"/>
            <a:ext cx="374998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72118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LOGO VISIBILITY</a:t>
            </a: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2D1D0942-927B-3A40-53B8-28DC4094ECD4}"/>
              </a:ext>
            </a:extLst>
          </p:cNvPr>
          <p:cNvSpPr txBox="1"/>
          <p:nvPr/>
        </p:nvSpPr>
        <p:spPr>
          <a:xfrm>
            <a:off x="2614781" y="6414268"/>
            <a:ext cx="5788348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 all promotional material for the event (ADV, DEM, banners, landing pages) and on the opening and closing theme</a:t>
            </a:r>
          </a:p>
        </p:txBody>
      </p:sp>
      <p:sp>
        <p:nvSpPr>
          <p:cNvPr id="57" name="TextBox 13">
            <a:extLst>
              <a:ext uri="{FF2B5EF4-FFF2-40B4-BE49-F238E27FC236}">
                <a16:creationId xmlns:a16="http://schemas.microsoft.com/office/drawing/2014/main" id="{A89062CA-F1F0-C3B2-6BDB-5FC64DD15629}"/>
              </a:ext>
            </a:extLst>
          </p:cNvPr>
          <p:cNvSpPr txBox="1"/>
          <p:nvPr/>
        </p:nvSpPr>
        <p:spPr>
          <a:xfrm>
            <a:off x="2614781" y="8098759"/>
            <a:ext cx="445064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72118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INFORMATION MATERIAL</a:t>
            </a: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D699FF19-984C-71C6-CC2B-68C23E06E4A9}"/>
              </a:ext>
            </a:extLst>
          </p:cNvPr>
          <p:cNvSpPr txBox="1"/>
          <p:nvPr/>
        </p:nvSpPr>
        <p:spPr>
          <a:xfrm>
            <a:off x="2614781" y="8575675"/>
            <a:ext cx="5202955" cy="69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download of partner material from the event landing page</a:t>
            </a: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7931164F-495D-E4D8-EE5F-0BE50E24E875}"/>
              </a:ext>
            </a:extLst>
          </p:cNvPr>
          <p:cNvSpPr txBox="1"/>
          <p:nvPr/>
        </p:nvSpPr>
        <p:spPr>
          <a:xfrm>
            <a:off x="10615744" y="5212720"/>
            <a:ext cx="445064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72118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POST-EVENT REPORT</a:t>
            </a:r>
          </a:p>
        </p:txBody>
      </p:sp>
      <p:sp>
        <p:nvSpPr>
          <p:cNvPr id="60" name="TextBox 16">
            <a:extLst>
              <a:ext uri="{FF2B5EF4-FFF2-40B4-BE49-F238E27FC236}">
                <a16:creationId xmlns:a16="http://schemas.microsoft.com/office/drawing/2014/main" id="{CB5B392C-D674-514A-3DD6-D25B356FBE8E}"/>
              </a:ext>
            </a:extLst>
          </p:cNvPr>
          <p:cNvSpPr txBox="1"/>
          <p:nvPr/>
        </p:nvSpPr>
        <p:spPr>
          <a:xfrm>
            <a:off x="10615744" y="5773091"/>
            <a:ext cx="520295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provided to the partner, with the following KPIs: subscribers, participants, leads</a:t>
            </a: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2AEDAC99-D996-8DB8-0ED4-D862DF509AFB}"/>
              </a:ext>
            </a:extLst>
          </p:cNvPr>
          <p:cNvSpPr txBox="1"/>
          <p:nvPr/>
        </p:nvSpPr>
        <p:spPr>
          <a:xfrm>
            <a:off x="10615744" y="7126797"/>
            <a:ext cx="445064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99" b="1" i="0" u="none" strike="noStrike" kern="1200" cap="none" spc="0" normalizeH="0" baseline="0" noProof="0">
                <a:ln>
                  <a:noFill/>
                </a:ln>
                <a:solidFill>
                  <a:srgbClr val="72118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LEAD GENERATION</a:t>
            </a: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15367CC8-BC9A-0C4C-F241-DB45D18A2489}"/>
              </a:ext>
            </a:extLst>
          </p:cNvPr>
          <p:cNvSpPr txBox="1"/>
          <p:nvPr/>
        </p:nvSpPr>
        <p:spPr>
          <a:xfrm>
            <a:off x="10615744" y="7688772"/>
            <a:ext cx="5431690" cy="105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99"/>
              </a:lnSpc>
              <a:spcBef>
                <a:spcPct val="0"/>
              </a:spcBef>
            </a:pPr>
            <a:r>
              <a:rPr lang="en-GB" sz="1999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delivery </a:t>
            </a:r>
            <a:r>
              <a:rPr lang="en-US" sz="2000" dirty="0">
                <a:latin typeface="Montserrat" panose="00000500000000000000" pitchFamily="2" charset="0"/>
              </a:rPr>
              <a:t>of a file containing the names of the registered users on the platform, in compliance with GDPR regulations</a:t>
            </a:r>
            <a:endParaRPr lang="en-GB" sz="1999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TextBox 19">
            <a:extLst>
              <a:ext uri="{FF2B5EF4-FFF2-40B4-BE49-F238E27FC236}">
                <a16:creationId xmlns:a16="http://schemas.microsoft.com/office/drawing/2014/main" id="{1EF80E12-2B60-7040-3988-C4A1EE8A1D41}"/>
              </a:ext>
            </a:extLst>
          </p:cNvPr>
          <p:cNvSpPr txBox="1"/>
          <p:nvPr/>
        </p:nvSpPr>
        <p:spPr>
          <a:xfrm>
            <a:off x="1028700" y="2186252"/>
            <a:ext cx="7773295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VISIBILITY ON EVENT COMMUNICATION</a:t>
            </a: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C926EEA5-B21C-1679-ED8C-CF50642A49BC}"/>
              </a:ext>
            </a:extLst>
          </p:cNvPr>
          <p:cNvSpPr txBox="1"/>
          <p:nvPr/>
        </p:nvSpPr>
        <p:spPr>
          <a:xfrm>
            <a:off x="11430000" y="1295944"/>
            <a:ext cx="6373513" cy="89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INVESTMENT REQUIRED</a:t>
            </a:r>
          </a:p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€12,000 net with video interview 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1C7F4C0D-9566-7C97-9D84-4DE526153404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aria aperta, cielo, edificio, torre&#10;&#10;Il contenuto generato dall'IA potrebbe non essere corretto.">
            <a:extLst>
              <a:ext uri="{FF2B5EF4-FFF2-40B4-BE49-F238E27FC236}">
                <a16:creationId xmlns:a16="http://schemas.microsoft.com/office/drawing/2014/main" id="{4140E6AA-40E2-918B-F8C3-CD3A3C8C5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46" r="29231" b="4131"/>
          <a:stretch/>
        </p:blipFill>
        <p:spPr>
          <a:xfrm>
            <a:off x="14324837" y="1"/>
            <a:ext cx="396316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36797" y="3933729"/>
            <a:ext cx="772436" cy="723194"/>
          </a:xfrm>
          <a:custGeom>
            <a:avLst/>
            <a:gdLst/>
            <a:ahLst/>
            <a:cxnLst/>
            <a:rect l="l" t="t" r="r" b="b"/>
            <a:pathLst>
              <a:path w="772436" h="723194">
                <a:moveTo>
                  <a:pt x="0" y="0"/>
                </a:moveTo>
                <a:lnTo>
                  <a:pt x="772437" y="0"/>
                </a:lnTo>
                <a:lnTo>
                  <a:pt x="772437" y="723193"/>
                </a:lnTo>
                <a:lnTo>
                  <a:pt x="0" y="7231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5643437" y="3813674"/>
            <a:ext cx="647700" cy="963303"/>
          </a:xfrm>
          <a:custGeom>
            <a:avLst/>
            <a:gdLst/>
            <a:ahLst/>
            <a:cxnLst/>
            <a:rect l="l" t="t" r="r" b="b"/>
            <a:pathLst>
              <a:path w="647700" h="963303">
                <a:moveTo>
                  <a:pt x="0" y="0"/>
                </a:moveTo>
                <a:lnTo>
                  <a:pt x="647700" y="0"/>
                </a:lnTo>
                <a:lnTo>
                  <a:pt x="647700" y="963303"/>
                </a:lnTo>
                <a:lnTo>
                  <a:pt x="0" y="963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0548194" y="5244695"/>
            <a:ext cx="4839738" cy="4877193"/>
            <a:chOff x="0" y="0"/>
            <a:chExt cx="1274664" cy="12845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4664" cy="1284528"/>
            </a:xfrm>
            <a:custGeom>
              <a:avLst/>
              <a:gdLst/>
              <a:ahLst/>
              <a:cxnLst/>
              <a:rect l="l" t="t" r="r" b="b"/>
              <a:pathLst>
                <a:path w="1274664" h="1284528">
                  <a:moveTo>
                    <a:pt x="0" y="0"/>
                  </a:moveTo>
                  <a:lnTo>
                    <a:pt x="1274664" y="0"/>
                  </a:lnTo>
                  <a:lnTo>
                    <a:pt x="1274664" y="1284528"/>
                  </a:lnTo>
                  <a:lnTo>
                    <a:pt x="0" y="1284528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74664" cy="132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548194" y="5480905"/>
            <a:ext cx="483973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GB" sz="3999" b="1" dirty="0">
                <a:solidFill>
                  <a:srgbClr val="FFFFFE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TARGET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35917" y="4708027"/>
            <a:ext cx="1294708" cy="1257485"/>
          </a:xfrm>
          <a:custGeom>
            <a:avLst/>
            <a:gdLst/>
            <a:ahLst/>
            <a:cxnLst/>
            <a:rect l="l" t="t" r="r" b="b"/>
            <a:pathLst>
              <a:path w="1294708" h="1257485">
                <a:moveTo>
                  <a:pt x="0" y="0"/>
                </a:moveTo>
                <a:lnTo>
                  <a:pt x="1294709" y="0"/>
                </a:lnTo>
                <a:lnTo>
                  <a:pt x="1294709" y="1257485"/>
                </a:lnTo>
                <a:lnTo>
                  <a:pt x="0" y="1257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9268851" y="4152921"/>
            <a:ext cx="3185814" cy="593206"/>
          </a:xfrm>
          <a:custGeom>
            <a:avLst/>
            <a:gdLst/>
            <a:ahLst/>
            <a:cxnLst/>
            <a:rect l="l" t="t" r="r" b="b"/>
            <a:pathLst>
              <a:path w="3185814" h="593206">
                <a:moveTo>
                  <a:pt x="0" y="0"/>
                </a:moveTo>
                <a:lnTo>
                  <a:pt x="3185815" y="0"/>
                </a:lnTo>
                <a:lnTo>
                  <a:pt x="3185815" y="593206"/>
                </a:lnTo>
                <a:lnTo>
                  <a:pt x="0" y="5932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278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>
            <a:off x="2190334" y="4171500"/>
            <a:ext cx="240615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9"/>
              </a:lnSpc>
            </a:pPr>
            <a:r>
              <a:rPr lang="en-GB" sz="22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22 APRIL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2237" y="4171500"/>
            <a:ext cx="1700896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59"/>
              </a:lnSpc>
            </a:pPr>
            <a:r>
              <a:rPr lang="en-GB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PIEDMONT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2212" y="659146"/>
            <a:ext cx="12817996" cy="311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39"/>
              </a:lnSpc>
            </a:pPr>
            <a:r>
              <a:rPr lang="en-GB" sz="10000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INTERNATIONAL </a:t>
            </a:r>
          </a:p>
          <a:p>
            <a:pPr marL="0" lvl="0" indent="0" algn="l">
              <a:lnSpc>
                <a:spcPts val="7739"/>
              </a:lnSpc>
            </a:pPr>
            <a:r>
              <a:rPr lang="en-GB" sz="10000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FORUM OF ITALIAN TOURISM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73646" y="6152250"/>
            <a:ext cx="4588834" cy="196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  <a:spcBef>
                <a:spcPct val="0"/>
              </a:spcBef>
            </a:pPr>
            <a:r>
              <a:rPr lang="en-GB" b="1" dirty="0">
                <a:solidFill>
                  <a:srgbClr val="FFFFFE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NATIONAL AND LOCAL INSTITUTION</a:t>
            </a:r>
            <a:r>
              <a:rPr lang="en-GB" b="1" u="none" strike="noStrike" dirty="0">
                <a:solidFill>
                  <a:srgbClr val="FFFFFE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S, HOTELS, TOURISM BODIES, LOCAL AND NATIONAL MOBILITY, CULTURAL ASSOCIATIONS, MUSEUMS AND MUSEUM CENTRES, OPERA HOUSES, ENTREPRENEURS, SPORTS SECTOR, TERRITORIAL MARKETING AGENCIES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5529" y="5336769"/>
            <a:ext cx="78867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Forum </a:t>
            </a:r>
            <a:r>
              <a:rPr lang="en-GB" sz="20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Internazionale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del Turismo Italiano 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(International Forum of Italian Tourism) opens opportunities for dialogue among the most authoritative figures from the economic world, national and local institutions, and industries closely connected to the tourism sector. 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2400"/>
              </a:lnSpc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Now in its 2</a:t>
            </a:r>
            <a:r>
              <a:rPr lang="en-GB" sz="200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nd 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edition, this comprehensive itinerary of major events serves as a valuable resource to monitor and understand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the state of tourism in Italy 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year after year.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400"/>
              </a:lnSpc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key themes developed in this itinerant project will focus on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Italy's landscape, cultural, and hospitality excellences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48194" y="8191500"/>
            <a:ext cx="483973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GB" sz="3999" b="1" dirty="0">
                <a:solidFill>
                  <a:srgbClr val="FFFFFE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2025 EDITION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48194" y="8801100"/>
            <a:ext cx="4839738" cy="62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GB" sz="1799" b="1" dirty="0">
                <a:solidFill>
                  <a:srgbClr val="FFFFFF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REGISTERED USERS:                   980</a:t>
            </a:r>
          </a:p>
          <a:p>
            <a:pPr algn="ctr">
              <a:lnSpc>
                <a:spcPts val="2518"/>
              </a:lnSpc>
              <a:spcBef>
                <a:spcPct val="0"/>
              </a:spcBef>
            </a:pPr>
            <a:r>
              <a:rPr lang="en-GB" sz="1799" b="1" dirty="0">
                <a:solidFill>
                  <a:srgbClr val="FFFFFF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ATTENDEES:                  OVER 1,200*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48194" y="9525000"/>
            <a:ext cx="483973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GB" sz="1799" b="1" dirty="0">
                <a:solidFill>
                  <a:srgbClr val="FFFFFF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*also broadcast on the homepage of ilsole24ore.com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7C423C24-686E-6755-AD68-4DFB411A42E9}"/>
              </a:ext>
            </a:extLst>
          </p:cNvPr>
          <p:cNvSpPr txBox="1"/>
          <p:nvPr/>
        </p:nvSpPr>
        <p:spPr>
          <a:xfrm>
            <a:off x="0" y="0"/>
            <a:ext cx="676681" cy="10287000"/>
          </a:xfrm>
          <a:prstGeom prst="rect">
            <a:avLst/>
          </a:prstGeom>
          <a:solidFill>
            <a:srgbClr val="F7D2AF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378"/>
              </a:lnSpc>
            </a:pPr>
            <a:endParaRPr/>
          </a:p>
        </p:txBody>
      </p:sp>
      <p:pic>
        <p:nvPicPr>
          <p:cNvPr id="26" name="Immagine 25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7883AA83-0A29-4884-3AB3-7077C8CA6A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6" t="34244" r="11557" b="31238"/>
          <a:stretch/>
        </p:blipFill>
        <p:spPr>
          <a:xfrm>
            <a:off x="63822" y="9661226"/>
            <a:ext cx="1984578" cy="5876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8368" y="1351337"/>
            <a:ext cx="3959322" cy="1539186"/>
          </a:xfrm>
          <a:custGeom>
            <a:avLst/>
            <a:gdLst/>
            <a:ahLst/>
            <a:cxnLst/>
            <a:rect l="l" t="t" r="r" b="b"/>
            <a:pathLst>
              <a:path w="3959322" h="1539186">
                <a:moveTo>
                  <a:pt x="0" y="0"/>
                </a:moveTo>
                <a:lnTo>
                  <a:pt x="3959323" y="0"/>
                </a:lnTo>
                <a:lnTo>
                  <a:pt x="3959323" y="1539187"/>
                </a:lnTo>
                <a:lnTo>
                  <a:pt x="0" y="15391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83426" y="4504434"/>
            <a:ext cx="2120360" cy="829591"/>
          </a:xfrm>
          <a:custGeom>
            <a:avLst/>
            <a:gdLst/>
            <a:ahLst/>
            <a:cxnLst/>
            <a:rect l="l" t="t" r="r" b="b"/>
            <a:pathLst>
              <a:path w="2120360" h="829591">
                <a:moveTo>
                  <a:pt x="0" y="0"/>
                </a:moveTo>
                <a:lnTo>
                  <a:pt x="2120360" y="0"/>
                </a:lnTo>
                <a:lnTo>
                  <a:pt x="2120360" y="829591"/>
                </a:lnTo>
                <a:lnTo>
                  <a:pt x="0" y="8295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02785" y="6047151"/>
            <a:ext cx="1401001" cy="975447"/>
          </a:xfrm>
          <a:custGeom>
            <a:avLst/>
            <a:gdLst/>
            <a:ahLst/>
            <a:cxnLst/>
            <a:rect l="l" t="t" r="r" b="b"/>
            <a:pathLst>
              <a:path w="1401001" h="975447">
                <a:moveTo>
                  <a:pt x="0" y="0"/>
                </a:moveTo>
                <a:lnTo>
                  <a:pt x="1401001" y="0"/>
                </a:lnTo>
                <a:lnTo>
                  <a:pt x="1401001" y="975447"/>
                </a:lnTo>
                <a:lnTo>
                  <a:pt x="0" y="97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86155" y="8179413"/>
            <a:ext cx="667534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File containing the </a:t>
            </a:r>
            <a:r>
              <a:rPr kumimoji="0" lang="en-GB" sz="19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leads </a:t>
            </a: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that gave consent to the transfer of data to the event partner</a:t>
            </a:r>
          </a:p>
        </p:txBody>
      </p:sp>
      <p:sp>
        <p:nvSpPr>
          <p:cNvPr id="6" name="Freeform 6"/>
          <p:cNvSpPr/>
          <p:nvPr/>
        </p:nvSpPr>
        <p:spPr>
          <a:xfrm>
            <a:off x="3602785" y="7588974"/>
            <a:ext cx="1401001" cy="1401001"/>
          </a:xfrm>
          <a:custGeom>
            <a:avLst/>
            <a:gdLst/>
            <a:ahLst/>
            <a:cxnLst/>
            <a:rect l="l" t="t" r="r" b="b"/>
            <a:pathLst>
              <a:path w="1401001" h="1401001">
                <a:moveTo>
                  <a:pt x="0" y="0"/>
                </a:moveTo>
                <a:lnTo>
                  <a:pt x="1401001" y="0"/>
                </a:lnTo>
                <a:lnTo>
                  <a:pt x="1401001" y="1401001"/>
                </a:lnTo>
                <a:lnTo>
                  <a:pt x="0" y="14010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81600" y="4868224"/>
            <a:ext cx="5869421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Number of users subscribed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at the event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86155" y="6506299"/>
            <a:ext cx="5808575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Number of </a:t>
            </a:r>
            <a:r>
              <a:rPr kumimoji="0" lang="en-GB" sz="19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users connected </a:t>
            </a:r>
            <a:r>
              <a:rPr kumimoji="0" lang="en-GB" sz="19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during the event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4932" y="733409"/>
            <a:ext cx="14102756" cy="294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0" b="1" i="0" u="none" strike="noStrike" kern="1200" cap="none" spc="0" normalizeH="0" baseline="0" noProof="0" dirty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3"/>
                <a:ea typeface="Sole Serif Display 3"/>
                <a:cs typeface="Sole Serif Display 3"/>
                <a:sym typeface="Sole Serif Display 3"/>
              </a:rPr>
              <a:t>KEY PERFORMANCE INDICATORS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6155" y="4346058"/>
            <a:ext cx="4356028" cy="523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98" b="0" i="0" u="none" strike="noStrike" kern="1200" cap="none" spc="0" normalizeH="0" baseline="0" noProof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2"/>
                <a:ea typeface="Sole Serif Display 2"/>
                <a:cs typeface="Sole Serif Display 2"/>
                <a:sym typeface="Sole Serif Display 2"/>
              </a:rPr>
              <a:t>SUBSCRIBERS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155" y="5849186"/>
            <a:ext cx="4356028" cy="523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98" b="0" i="0" u="none" strike="noStrike" kern="1200" cap="none" spc="0" normalizeH="0" baseline="0" noProof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2"/>
                <a:ea typeface="Sole Serif Display 2"/>
                <a:cs typeface="Sole Serif Display 2"/>
                <a:sym typeface="Sole Serif Display 2"/>
              </a:rPr>
              <a:t>PARTICIPANTS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86155" y="7522299"/>
            <a:ext cx="4356028" cy="523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98" b="0" i="0" u="none" strike="noStrike" kern="1200" cap="none" spc="0" normalizeH="0" baseline="0" noProof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2"/>
                <a:ea typeface="Sole Serif Display 2"/>
                <a:cs typeface="Sole Serif Display 2"/>
                <a:sym typeface="Sole Serif Display 2"/>
              </a:rPr>
              <a:t>LEADS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3943606" y="5687261"/>
            <a:ext cx="9102037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3943606" y="7365498"/>
            <a:ext cx="9102037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10">
            <a:extLst>
              <a:ext uri="{FF2B5EF4-FFF2-40B4-BE49-F238E27FC236}">
                <a16:creationId xmlns:a16="http://schemas.microsoft.com/office/drawing/2014/main" id="{7820F315-B623-3378-08DF-9041053F22EF}"/>
              </a:ext>
            </a:extLst>
          </p:cNvPr>
          <p:cNvSpPr/>
          <p:nvPr/>
        </p:nvSpPr>
        <p:spPr>
          <a:xfrm>
            <a:off x="189221" y="9544050"/>
            <a:ext cx="1927199" cy="606414"/>
          </a:xfrm>
          <a:custGeom>
            <a:avLst/>
            <a:gdLst/>
            <a:ahLst/>
            <a:cxnLst/>
            <a:rect l="l" t="t" r="r" b="b"/>
            <a:pathLst>
              <a:path w="1927199" h="606414">
                <a:moveTo>
                  <a:pt x="0" y="0"/>
                </a:moveTo>
                <a:lnTo>
                  <a:pt x="1927199" y="0"/>
                </a:lnTo>
                <a:lnTo>
                  <a:pt x="1927199" y="606414"/>
                </a:lnTo>
                <a:lnTo>
                  <a:pt x="0" y="6064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64" t="-85659" r="-11672" b="-797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3AFE-B203-B38B-8C96-CBB2629B4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A83AF60-07E4-C5C7-0806-4EC5A222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-38100"/>
            <a:ext cx="7886700" cy="10287000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D8285E0B-9491-D85B-D999-C9516750B238}"/>
              </a:ext>
            </a:extLst>
          </p:cNvPr>
          <p:cNvSpPr txBox="1"/>
          <p:nvPr/>
        </p:nvSpPr>
        <p:spPr>
          <a:xfrm>
            <a:off x="915529" y="606400"/>
            <a:ext cx="9125307" cy="2065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739"/>
              </a:lnSpc>
            </a:pPr>
            <a:r>
              <a:rPr lang="en-GB" sz="10000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POSSIBLE TOPICS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1136900-FC94-D011-C6D2-68C0B1BE9E6C}"/>
              </a:ext>
            </a:extLst>
          </p:cNvPr>
          <p:cNvSpPr txBox="1"/>
          <p:nvPr/>
        </p:nvSpPr>
        <p:spPr>
          <a:xfrm>
            <a:off x="915529" y="2857500"/>
            <a:ext cx="9295271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The evolution of tourism policies in Italy</a:t>
            </a:r>
            <a:r>
              <a:rPr lang="en-US" sz="2200" dirty="0">
                <a:latin typeface="Montserrat" panose="00000500000000000000" pitchFamily="2" charset="0"/>
              </a:rPr>
              <a:t>: what has been done and what still needs to be done</a:t>
            </a:r>
            <a:endParaRPr lang="it-IT" sz="2200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Artificial intelligence and data to </a:t>
            </a:r>
            <a:r>
              <a:rPr lang="en-US" sz="2200" b="1" dirty="0">
                <a:latin typeface="Montserrat" panose="00000500000000000000" pitchFamily="2" charset="0"/>
              </a:rPr>
              <a:t>personalize the travel experience</a:t>
            </a:r>
            <a:endParaRPr lang="it-IT" sz="2200" b="1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Experiencing places and people: the </a:t>
            </a:r>
            <a:r>
              <a:rPr lang="en-US" sz="2200" b="1" dirty="0">
                <a:latin typeface="Montserrat" panose="00000500000000000000" pitchFamily="2" charset="0"/>
              </a:rPr>
              <a:t>slow travel trend</a:t>
            </a:r>
            <a:endParaRPr lang="it-IT" sz="2200" b="1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Culture, food and wine, landscape and sustainability: </a:t>
            </a:r>
            <a:r>
              <a:rPr lang="en-US" sz="2200" b="1" dirty="0">
                <a:latin typeface="Montserrat" panose="00000500000000000000" pitchFamily="2" charset="0"/>
              </a:rPr>
              <a:t>the Langhe model</a:t>
            </a:r>
            <a:endParaRPr lang="it-IT" sz="2200" b="1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Multigenerational holidays</a:t>
            </a:r>
            <a:r>
              <a:rPr lang="en-US" sz="2200" dirty="0">
                <a:latin typeface="Montserrat" panose="00000500000000000000" pitchFamily="2" charset="0"/>
              </a:rPr>
              <a:t>: strategies to meet different ages and expectations</a:t>
            </a:r>
            <a:endParaRPr lang="it-IT" sz="2200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New types of accommodation</a:t>
            </a:r>
            <a:r>
              <a:rPr lang="en-US" sz="2200" dirty="0">
                <a:latin typeface="Montserrat" panose="00000500000000000000" pitchFamily="2" charset="0"/>
              </a:rPr>
              <a:t>: short-term rentals, holiday homes, and stays in villages or inland areas</a:t>
            </a:r>
            <a:endParaRPr lang="it-IT" sz="2200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When tourism integrates with culture and urban development: the case of the </a:t>
            </a:r>
            <a:r>
              <a:rPr lang="en-US" sz="2200" b="1" dirty="0">
                <a:latin typeface="Montserrat" panose="00000500000000000000" pitchFamily="2" charset="0"/>
              </a:rPr>
              <a:t>Egyptian Museum of Turin</a:t>
            </a:r>
            <a:endParaRPr lang="it-IT" sz="2200" b="1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Major sporting events as a driver of tourism</a:t>
            </a:r>
            <a:endParaRPr lang="it-IT" sz="2200" b="1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Experiencing the mountains today</a:t>
            </a:r>
            <a:r>
              <a:rPr lang="en-US" sz="2200" dirty="0">
                <a:latin typeface="Montserrat" panose="00000500000000000000" pitchFamily="2" charset="0"/>
              </a:rPr>
              <a:t>: policies, innovation and sustainability in highland areas</a:t>
            </a:r>
            <a:endParaRPr lang="it-IT" sz="2200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Public and private funding</a:t>
            </a:r>
            <a:r>
              <a:rPr lang="en-US" sz="2200" dirty="0">
                <a:latin typeface="Montserrat" panose="00000500000000000000" pitchFamily="2" charset="0"/>
              </a:rPr>
              <a:t> for the tourism industry</a:t>
            </a:r>
            <a:endParaRPr lang="it-IT" sz="2200" dirty="0">
              <a:latin typeface="Montserrat" panose="000005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Montserrat" panose="00000500000000000000" pitchFamily="2" charset="0"/>
              </a:rPr>
              <a:t>Inclusion and accessibility of destinations</a:t>
            </a:r>
            <a:r>
              <a:rPr lang="en-US" sz="2200" dirty="0">
                <a:latin typeface="Montserrat" panose="00000500000000000000" pitchFamily="2" charset="0"/>
              </a:rPr>
              <a:t>: digital payments serving the tourism sector</a:t>
            </a:r>
            <a:endParaRPr lang="it-IT" sz="2200" dirty="0">
              <a:latin typeface="Montserrat" panose="00000500000000000000" pitchFamily="2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F181E381-ED48-750C-4465-4AB5B99DE1DD}"/>
              </a:ext>
            </a:extLst>
          </p:cNvPr>
          <p:cNvSpPr txBox="1"/>
          <p:nvPr/>
        </p:nvSpPr>
        <p:spPr>
          <a:xfrm>
            <a:off x="0" y="0"/>
            <a:ext cx="676681" cy="10287000"/>
          </a:xfrm>
          <a:prstGeom prst="rect">
            <a:avLst/>
          </a:prstGeom>
          <a:solidFill>
            <a:srgbClr val="F7D2AF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378"/>
              </a:lnSpc>
            </a:pPr>
            <a:endParaRPr/>
          </a:p>
        </p:txBody>
      </p:sp>
      <p:pic>
        <p:nvPicPr>
          <p:cNvPr id="26" name="Immagine 25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15954117-7D96-C71D-C358-1BDD3FB377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6" t="34244" r="11557" b="31238"/>
          <a:stretch/>
        </p:blipFill>
        <p:spPr>
          <a:xfrm>
            <a:off x="63822" y="9661226"/>
            <a:ext cx="1984578" cy="5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8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731162"/>
            <a:ext cx="9992086" cy="2716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20"/>
              </a:lnSpc>
            </a:pPr>
            <a:r>
              <a:rPr lang="en-US" sz="12000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ED. 2025 </a:t>
            </a:r>
          </a:p>
          <a:p>
            <a:pPr marL="0" lvl="0" indent="0" algn="l">
              <a:lnSpc>
                <a:spcPts val="10320"/>
              </a:lnSpc>
              <a:spcBef>
                <a:spcPct val="0"/>
              </a:spcBef>
            </a:pPr>
            <a:r>
              <a:rPr lang="en-US" sz="12000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THE NUMBERS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86841" y="4502486"/>
            <a:ext cx="4173569" cy="84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6500" spc="-195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21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86841" y="5588000"/>
            <a:ext cx="4173569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6500" spc="-195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6841" y="6660751"/>
            <a:ext cx="4347635" cy="84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6500" spc="-195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980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841" y="7727551"/>
            <a:ext cx="4173569" cy="84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6500" spc="-195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1.200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65954" y="4764306"/>
            <a:ext cx="3854850" cy="36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9"/>
              </a:lnSpc>
              <a:spcBef>
                <a:spcPct val="0"/>
              </a:spcBef>
            </a:pPr>
            <a:r>
              <a:rPr lang="en-US" sz="2899" b="1" spc="-86" dirty="0">
                <a:solidFill>
                  <a:srgbClr val="27272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215" y="5778918"/>
            <a:ext cx="3438590" cy="36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9"/>
              </a:lnSpc>
              <a:spcBef>
                <a:spcPct val="0"/>
              </a:spcBef>
            </a:pPr>
            <a:r>
              <a:rPr lang="en-US" sz="2899" b="1" spc="-86" dirty="0">
                <a:solidFill>
                  <a:srgbClr val="27272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SPONSORS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78397" y="6688755"/>
            <a:ext cx="324240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9"/>
              </a:lnSpc>
              <a:spcBef>
                <a:spcPct val="0"/>
              </a:spcBef>
            </a:pPr>
            <a:r>
              <a:rPr lang="en-US" sz="2899" b="1" spc="-86" dirty="0">
                <a:solidFill>
                  <a:srgbClr val="27272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REGISTERED</a:t>
            </a:r>
          </a:p>
          <a:p>
            <a:pPr algn="r">
              <a:lnSpc>
                <a:spcPts val="2899"/>
              </a:lnSpc>
              <a:spcBef>
                <a:spcPct val="0"/>
              </a:spcBef>
            </a:pPr>
            <a:r>
              <a:rPr lang="en-US" sz="2899" b="1" spc="-86" dirty="0">
                <a:solidFill>
                  <a:srgbClr val="27272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60226" y="7934378"/>
            <a:ext cx="3060579" cy="36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9"/>
              </a:lnSpc>
              <a:spcBef>
                <a:spcPct val="0"/>
              </a:spcBef>
            </a:pPr>
            <a:r>
              <a:rPr lang="en-US" sz="2899" b="1" spc="-86" dirty="0">
                <a:solidFill>
                  <a:srgbClr val="27272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PARTECIPANTS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828950" y="-10260"/>
            <a:ext cx="7459050" cy="10287000"/>
            <a:chOff x="0" y="0"/>
            <a:chExt cx="924482" cy="12749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4482" cy="1274980"/>
            </a:xfrm>
            <a:custGeom>
              <a:avLst/>
              <a:gdLst/>
              <a:ahLst/>
              <a:cxnLst/>
              <a:rect l="l" t="t" r="r" b="b"/>
              <a:pathLst>
                <a:path w="924482" h="1274980">
                  <a:moveTo>
                    <a:pt x="0" y="0"/>
                  </a:moveTo>
                  <a:lnTo>
                    <a:pt x="924482" y="0"/>
                  </a:lnTo>
                  <a:lnTo>
                    <a:pt x="924482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202605" t="-29073" r="-15233" b="-56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1624430" y="8569895"/>
            <a:ext cx="7107933" cy="9525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4" name="AutoShape 14"/>
          <p:cNvSpPr/>
          <p:nvPr/>
        </p:nvSpPr>
        <p:spPr>
          <a:xfrm flipV="1">
            <a:off x="1654423" y="7548421"/>
            <a:ext cx="7107933" cy="9525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5" name="AutoShape 15"/>
          <p:cNvSpPr/>
          <p:nvPr/>
        </p:nvSpPr>
        <p:spPr>
          <a:xfrm flipV="1">
            <a:off x="1654435" y="6450748"/>
            <a:ext cx="7107933" cy="9525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6" name="AutoShape 16"/>
          <p:cNvSpPr/>
          <p:nvPr/>
        </p:nvSpPr>
        <p:spPr>
          <a:xfrm flipV="1">
            <a:off x="1654448" y="5436018"/>
            <a:ext cx="7107933" cy="9525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pic>
        <p:nvPicPr>
          <p:cNvPr id="22" name="Immagine 21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EAE94CC4-8EB2-1C27-250F-0D5FAB1CEF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6" t="34244" r="11557" b="31238"/>
          <a:stretch/>
        </p:blipFill>
        <p:spPr>
          <a:xfrm>
            <a:off x="63822" y="9661226"/>
            <a:ext cx="1984578" cy="5876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43300" y="0"/>
            <a:ext cx="7444700" cy="3439575"/>
            <a:chOff x="0" y="0"/>
            <a:chExt cx="1153379" cy="532880"/>
          </a:xfrm>
        </p:grpSpPr>
        <p:sp>
          <p:nvSpPr>
            <p:cNvPr id="8" name="Freeform 8"/>
            <p:cNvSpPr/>
            <p:nvPr/>
          </p:nvSpPr>
          <p:spPr>
            <a:xfrm rot="-227368">
              <a:off x="-16348" y="-37531"/>
              <a:ext cx="1186076" cy="607943"/>
            </a:xfrm>
            <a:custGeom>
              <a:avLst/>
              <a:gdLst/>
              <a:ahLst/>
              <a:cxnLst/>
              <a:rect l="l" t="t" r="r" b="b"/>
              <a:pathLst>
                <a:path w="1186076" h="607943">
                  <a:moveTo>
                    <a:pt x="35218" y="0"/>
                  </a:moveTo>
                  <a:lnTo>
                    <a:pt x="1186075" y="76227"/>
                  </a:lnTo>
                  <a:lnTo>
                    <a:pt x="1150857" y="607942"/>
                  </a:lnTo>
                  <a:lnTo>
                    <a:pt x="0" y="531715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3808" r="-17053" b="-570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80641" y="7267575"/>
            <a:ext cx="266524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25%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80641" y="8324850"/>
            <a:ext cx="266524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RELATRICI DONNE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982810"/>
            <a:ext cx="851508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We are the first Italian publishing group to be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certified on Gender Equality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according to UNI/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125:2022.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This milestone was achieved thanks to a significant shift in corporate culture towards a more sustainable and inclusive perspective.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This commitment is confirmed in the design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programmes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for all our events.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751522"/>
            <a:ext cx="8930179" cy="271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2"/>
                <a:ea typeface="Sole Serif Display 2"/>
                <a:cs typeface="Sole Serif Display 2"/>
                <a:sym typeface="Sole Serif Display 2"/>
              </a:rPr>
              <a:t>GENDER </a:t>
            </a:r>
          </a:p>
          <a:p>
            <a:pPr marL="0" marR="0" lvl="0" indent="0" algn="l" defTabSz="914400" rtl="0" eaLnBrk="1" fontAlgn="auto" latinLnBrk="0" hangingPunct="1">
              <a:lnSpc>
                <a:spcPts val="10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40FF"/>
                </a:solidFill>
                <a:effectLst/>
                <a:uLnTx/>
                <a:uFillTx/>
                <a:latin typeface="Sole Serif Display 2"/>
                <a:ea typeface="Sole Serif Display 2"/>
                <a:cs typeface="Sole Serif Display 2"/>
                <a:sym typeface="Sole Serif Display 2"/>
              </a:rPr>
              <a:t>EQUALITY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596" y="7267575"/>
            <a:ext cx="266524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26596" y="8343900"/>
            <a:ext cx="266524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RELATORI UNDER 50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843300" y="3439575"/>
            <a:ext cx="7444700" cy="3439575"/>
            <a:chOff x="0" y="0"/>
            <a:chExt cx="1153379" cy="5328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3379" cy="532880"/>
            </a:xfrm>
            <a:custGeom>
              <a:avLst/>
              <a:gdLst/>
              <a:ahLst/>
              <a:cxnLst/>
              <a:rect l="l" t="t" r="r" b="b"/>
              <a:pathLst>
                <a:path w="1153379" h="532880">
                  <a:moveTo>
                    <a:pt x="0" y="0"/>
                  </a:moveTo>
                  <a:lnTo>
                    <a:pt x="1153379" y="0"/>
                  </a:lnTo>
                  <a:lnTo>
                    <a:pt x="1153379" y="532880"/>
                  </a:lnTo>
                  <a:lnTo>
                    <a:pt x="0" y="53288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3952" t="-38128" r="-19658" b="-5886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43300" y="6847425"/>
            <a:ext cx="7444700" cy="3439575"/>
            <a:chOff x="0" y="0"/>
            <a:chExt cx="1153379" cy="5328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3379" cy="532880"/>
            </a:xfrm>
            <a:custGeom>
              <a:avLst/>
              <a:gdLst/>
              <a:ahLst/>
              <a:cxnLst/>
              <a:rect l="l" t="t" r="r" b="b"/>
              <a:pathLst>
                <a:path w="1153379" h="532880">
                  <a:moveTo>
                    <a:pt x="0" y="0"/>
                  </a:moveTo>
                  <a:lnTo>
                    <a:pt x="1153379" y="0"/>
                  </a:lnTo>
                  <a:lnTo>
                    <a:pt x="1153379" y="532880"/>
                  </a:lnTo>
                  <a:lnTo>
                    <a:pt x="0" y="53288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0052" t="-11185" r="-1497" b="-496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id="{71D7322F-E8F2-7ABA-E9FE-BCD4C8D75B6F}"/>
              </a:ext>
            </a:extLst>
          </p:cNvPr>
          <p:cNvSpPr txBox="1"/>
          <p:nvPr/>
        </p:nvSpPr>
        <p:spPr>
          <a:xfrm>
            <a:off x="2133041" y="7200900"/>
            <a:ext cx="266524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1" u="none" strike="noStrike" kern="1200" cap="none" spc="0" normalizeH="0" baseline="0" noProof="0" dirty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25%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7DEF0CA9-0E9B-B82E-C029-C7B4E302CA84}"/>
              </a:ext>
            </a:extLst>
          </p:cNvPr>
          <p:cNvSpPr txBox="1"/>
          <p:nvPr/>
        </p:nvSpPr>
        <p:spPr>
          <a:xfrm>
            <a:off x="2059154" y="8258175"/>
            <a:ext cx="266524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 dirty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FEMALE </a:t>
            </a:r>
          </a:p>
          <a:p>
            <a:pPr marL="0" marR="0" lvl="0" indent="0" algn="ctr" defTabSz="914400" rtl="0" eaLnBrk="1" fontAlgn="auto" latinLnBrk="0" hangingPunct="1">
              <a:lnSpc>
                <a:spcPts val="3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1200" cap="none" spc="0" normalizeH="0" baseline="0" noProof="0" dirty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SPEAKERS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31700F02-27DD-83E6-DF5E-64473BD92D18}"/>
              </a:ext>
            </a:extLst>
          </p:cNvPr>
          <p:cNvSpPr txBox="1"/>
          <p:nvPr/>
        </p:nvSpPr>
        <p:spPr>
          <a:xfrm>
            <a:off x="6078996" y="7200900"/>
            <a:ext cx="266524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1" u="none" strike="noStrike" kern="1200" cap="none" spc="0" normalizeH="0" baseline="0" noProof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10%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528AA70E-963B-E914-C57F-758A64B67D0A}"/>
              </a:ext>
            </a:extLst>
          </p:cNvPr>
          <p:cNvSpPr txBox="1"/>
          <p:nvPr/>
        </p:nvSpPr>
        <p:spPr>
          <a:xfrm>
            <a:off x="6078996" y="8277225"/>
            <a:ext cx="266524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UNDER 50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 w="19050">
                  <a:solidFill>
                    <a:srgbClr val="004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SPEAKERS</a:t>
            </a:r>
          </a:p>
        </p:txBody>
      </p:sp>
      <p:pic>
        <p:nvPicPr>
          <p:cNvPr id="23" name="Immagine 22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0E60F1EA-4C2A-0B78-1168-07D21FE384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6" t="34244" r="11557" b="31238"/>
          <a:stretch/>
        </p:blipFill>
        <p:spPr>
          <a:xfrm>
            <a:off x="63822" y="9661226"/>
            <a:ext cx="1984578" cy="5876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88481" y="0"/>
            <a:ext cx="4799519" cy="10287000"/>
            <a:chOff x="0" y="0"/>
            <a:chExt cx="639935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99294" cy="13716000"/>
            </a:xfrm>
            <a:custGeom>
              <a:avLst/>
              <a:gdLst/>
              <a:ahLst/>
              <a:cxnLst/>
              <a:rect l="l" t="t" r="r" b="b"/>
              <a:pathLst>
                <a:path w="6399294" h="13716000">
                  <a:moveTo>
                    <a:pt x="0" y="0"/>
                  </a:moveTo>
                  <a:lnTo>
                    <a:pt x="6399294" y="0"/>
                  </a:lnTo>
                  <a:lnTo>
                    <a:pt x="639929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5684" r="-1" b="-1568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57447"/>
            <a:ext cx="10942613" cy="285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20"/>
              </a:lnSpc>
              <a:spcBef>
                <a:spcPct val="0"/>
              </a:spcBef>
            </a:pPr>
            <a:r>
              <a:rPr lang="en-US" sz="12000" b="1" u="none" strike="noStrike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CONCEPT &amp; FORMAT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0800" y="4072705"/>
            <a:ext cx="7218337" cy="183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94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Event with a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live 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audience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</a:rPr>
              <a:t> 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and broadcast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live via streaming.</a:t>
            </a:r>
          </a:p>
          <a:p>
            <a:pPr lvl="0">
              <a:lnSpc>
                <a:spcPts val="294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Individual speeches, study presentations, round table discussions, remote or recorded speeches are alternated. </a:t>
            </a: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 Q&amp;A session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</a:rPr>
              <a:t> 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may be scheduled.</a:t>
            </a:r>
            <a:endParaRPr lang="en-US" sz="21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90800" y="6779336"/>
            <a:ext cx="7218337" cy="147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940"/>
              </a:lnSpc>
              <a:defRPr/>
            </a:pPr>
            <a:r>
              <a:rPr lang="en-GB" sz="20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Live &amp; Digital Event</a:t>
            </a: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: participate in-person or via the platform. User registration required.</a:t>
            </a:r>
          </a:p>
          <a:p>
            <a:pPr lvl="0">
              <a:lnSpc>
                <a:spcPts val="294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It is possible to watch the event on demand on the dedicated landing page.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0800" y="3366804"/>
            <a:ext cx="3200157" cy="66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8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CONCEPT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0800" y="6114873"/>
            <a:ext cx="1870665" cy="66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3698" b="1" u="none" strike="noStrike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FORMAT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0800" y="8709585"/>
            <a:ext cx="4267200" cy="624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5179"/>
              </a:lnSpc>
              <a:spcBef>
                <a:spcPct val="0"/>
              </a:spcBef>
              <a:defRPr/>
            </a:pPr>
            <a:r>
              <a:rPr lang="en-GB" sz="3698" b="1" dirty="0">
                <a:solidFill>
                  <a:srgbClr val="0040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DURATION: 3 hours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2590800" y="6057723"/>
            <a:ext cx="9863421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1" name="AutoShape 11"/>
          <p:cNvSpPr/>
          <p:nvPr/>
        </p:nvSpPr>
        <p:spPr>
          <a:xfrm>
            <a:off x="2590800" y="8497591"/>
            <a:ext cx="9863421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1447299" y="8594154"/>
            <a:ext cx="905766" cy="905766"/>
          </a:xfrm>
          <a:custGeom>
            <a:avLst/>
            <a:gdLst/>
            <a:ahLst/>
            <a:cxnLst/>
            <a:rect l="l" t="t" r="r" b="b"/>
            <a:pathLst>
              <a:path w="905766" h="905766">
                <a:moveTo>
                  <a:pt x="0" y="0"/>
                </a:moveTo>
                <a:lnTo>
                  <a:pt x="905765" y="0"/>
                </a:lnTo>
                <a:lnTo>
                  <a:pt x="905765" y="905766"/>
                </a:lnTo>
                <a:lnTo>
                  <a:pt x="0" y="905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1280260" y="3478383"/>
            <a:ext cx="964046" cy="1172093"/>
          </a:xfrm>
          <a:custGeom>
            <a:avLst/>
            <a:gdLst/>
            <a:ahLst/>
            <a:cxnLst/>
            <a:rect l="l" t="t" r="r" b="b"/>
            <a:pathLst>
              <a:path w="964046" h="1172093">
                <a:moveTo>
                  <a:pt x="0" y="0"/>
                </a:moveTo>
                <a:lnTo>
                  <a:pt x="964047" y="0"/>
                </a:lnTo>
                <a:lnTo>
                  <a:pt x="964047" y="1172092"/>
                </a:lnTo>
                <a:lnTo>
                  <a:pt x="0" y="11720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1171503" y="6364975"/>
            <a:ext cx="1181562" cy="847770"/>
          </a:xfrm>
          <a:custGeom>
            <a:avLst/>
            <a:gdLst/>
            <a:ahLst/>
            <a:cxnLst/>
            <a:rect l="l" t="t" r="r" b="b"/>
            <a:pathLst>
              <a:path w="1181562" h="847770">
                <a:moveTo>
                  <a:pt x="0" y="0"/>
                </a:moveTo>
                <a:lnTo>
                  <a:pt x="1181561" y="0"/>
                </a:lnTo>
                <a:lnTo>
                  <a:pt x="1181561" y="847771"/>
                </a:lnTo>
                <a:lnTo>
                  <a:pt x="0" y="84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4555272" y="6313050"/>
            <a:ext cx="2471371" cy="460175"/>
          </a:xfrm>
          <a:custGeom>
            <a:avLst/>
            <a:gdLst/>
            <a:ahLst/>
            <a:cxnLst/>
            <a:rect l="l" t="t" r="r" b="b"/>
            <a:pathLst>
              <a:path w="2471371" h="460175">
                <a:moveTo>
                  <a:pt x="0" y="0"/>
                </a:moveTo>
                <a:lnTo>
                  <a:pt x="2471371" y="0"/>
                </a:lnTo>
                <a:lnTo>
                  <a:pt x="2471371" y="460175"/>
                </a:lnTo>
                <a:lnTo>
                  <a:pt x="0" y="4601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2780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9" name="Immagine 18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3966F3A4-3886-40A9-FCA2-78BF301499E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43093"/>
            <a:ext cx="13091532" cy="261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000"/>
              </a:lnSpc>
              <a:spcBef>
                <a:spcPct val="0"/>
              </a:spcBef>
              <a:defRPr/>
            </a:pPr>
            <a:r>
              <a:rPr lang="en-GB" sz="11000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AN INTERACTIVE EXPERIENCE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699044"/>
            <a:ext cx="11448040" cy="366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2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Through streaming digitisation and with a director coordinating the speeches, live events can be </a:t>
            </a:r>
            <a:r>
              <a:rPr lang="en-GB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transformed into interactive streaming events.</a:t>
            </a:r>
          </a:p>
          <a:p>
            <a:pPr lvl="0">
              <a:lnSpc>
                <a:spcPts val="2220"/>
              </a:lnSpc>
              <a:defRPr/>
            </a:pPr>
            <a:endParaRPr lang="en-US" sz="2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0">
              <a:lnSpc>
                <a:spcPts val="222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Event registrants will have access to a section/entry page with a customised player to enjoy a cross-screen and cross-device video stream, with real-time optimisation on the content display.</a:t>
            </a:r>
          </a:p>
          <a:p>
            <a:pPr lvl="0">
              <a:lnSpc>
                <a:spcPts val="2220"/>
              </a:lnSpc>
              <a:defRPr/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ts val="222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streaming format will allow the scheduled insertion of video material and detailed images of the speakers' speeches.</a:t>
            </a:r>
          </a:p>
          <a:p>
            <a:pPr lvl="0" algn="just">
              <a:lnSpc>
                <a:spcPts val="2220"/>
              </a:lnSpc>
              <a:defRPr/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ts val="2220"/>
              </a:lnSpc>
              <a:defRPr/>
            </a:pP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Added to this is the possibility of introducing </a:t>
            </a:r>
            <a:r>
              <a:rPr lang="en-GB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live surveys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the audience will be able to participate in real time and answer directly through the dedicated app, making the </a:t>
            </a:r>
            <a:r>
              <a:rPr lang="en-GB" sz="2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experience even more dynamic and engaging</a:t>
            </a:r>
            <a:r>
              <a:rPr lang="en-GB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7627037"/>
            <a:ext cx="18288000" cy="1780685"/>
            <a:chOff x="0" y="0"/>
            <a:chExt cx="4816593" cy="4689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468987"/>
            </a:xfrm>
            <a:custGeom>
              <a:avLst/>
              <a:gdLst/>
              <a:ahLst/>
              <a:cxnLst/>
              <a:rect l="l" t="t" r="r" b="b"/>
              <a:pathLst>
                <a:path w="4816592" h="468987">
                  <a:moveTo>
                    <a:pt x="0" y="0"/>
                  </a:moveTo>
                  <a:lnTo>
                    <a:pt x="4816592" y="0"/>
                  </a:lnTo>
                  <a:lnTo>
                    <a:pt x="4816592" y="468987"/>
                  </a:lnTo>
                  <a:lnTo>
                    <a:pt x="0" y="468987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497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7575541"/>
            <a:ext cx="3434037" cy="62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Sole Serif Display 2"/>
                <a:ea typeface="Sole Serif Display 2"/>
                <a:cs typeface="Sole Serif Display 2"/>
                <a:sym typeface="Sole Serif Display 2"/>
              </a:rPr>
              <a:t>KEY BENEFITS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153392"/>
            <a:ext cx="12277732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>
              <a:lnSpc>
                <a:spcPts val="3080"/>
              </a:lnSpc>
              <a:buFont typeface="Arial"/>
              <a:buChar char="•"/>
              <a:defRPr/>
            </a:pPr>
            <a:r>
              <a:rPr lang="en-GB" sz="2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Simultaneous connection </a:t>
            </a:r>
            <a:r>
              <a:rPr lang="en-GB" sz="2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 thousands of users</a:t>
            </a:r>
            <a:r>
              <a:rPr lang="en-GB" sz="2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74984" lvl="1" indent="-237492">
              <a:lnSpc>
                <a:spcPts val="3080"/>
              </a:lnSpc>
              <a:buFont typeface="Arial"/>
              <a:buChar char="•"/>
              <a:defRPr/>
            </a:pPr>
            <a:r>
              <a:rPr lang="en-GB" sz="2200" dirty="0">
                <a:solidFill>
                  <a:srgbClr val="FFFFFF"/>
                </a:solidFill>
                <a:latin typeface="Montserrat"/>
              </a:rPr>
              <a:t>Remotely</a:t>
            </a:r>
            <a:r>
              <a:rPr lang="en-GB" sz="2200" dirty="0">
                <a:solidFill>
                  <a:srgbClr val="FFFFFF"/>
                </a:solidFill>
              </a:rPr>
              <a:t> </a:t>
            </a:r>
            <a:r>
              <a:rPr lang="en-GB" sz="2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connecting </a:t>
            </a:r>
            <a:r>
              <a:rPr lang="en-GB" sz="2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speakers </a:t>
            </a:r>
            <a:r>
              <a:rPr lang="en-GB" sz="2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wherever they are (Italy / Abroad) and inserting </a:t>
            </a:r>
            <a:r>
              <a:rPr lang="en-GB" sz="2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Q&amp;A sessions </a:t>
            </a:r>
            <a:r>
              <a:rPr lang="en-GB" sz="2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(moderated chat)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pic>
        <p:nvPicPr>
          <p:cNvPr id="14" name="Immagine 13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8F4F1D22-E0AB-BF84-87AF-D311B01944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E3D15845-6C32-C3E2-D856-BD9372038405}"/>
              </a:ext>
            </a:extLst>
          </p:cNvPr>
          <p:cNvSpPr/>
          <p:nvPr/>
        </p:nvSpPr>
        <p:spPr>
          <a:xfrm>
            <a:off x="13944600" y="982800"/>
            <a:ext cx="2426652" cy="5161681"/>
          </a:xfrm>
          <a:custGeom>
            <a:avLst/>
            <a:gdLst>
              <a:gd name="connsiteX0" fmla="*/ 0 w 2440506"/>
              <a:gd name="connsiteY0" fmla="*/ 406759 h 5105399"/>
              <a:gd name="connsiteX1" fmla="*/ 406759 w 2440506"/>
              <a:gd name="connsiteY1" fmla="*/ 0 h 5105399"/>
              <a:gd name="connsiteX2" fmla="*/ 2033747 w 2440506"/>
              <a:gd name="connsiteY2" fmla="*/ 0 h 5105399"/>
              <a:gd name="connsiteX3" fmla="*/ 2440506 w 2440506"/>
              <a:gd name="connsiteY3" fmla="*/ 406759 h 5105399"/>
              <a:gd name="connsiteX4" fmla="*/ 2440506 w 2440506"/>
              <a:gd name="connsiteY4" fmla="*/ 4698640 h 5105399"/>
              <a:gd name="connsiteX5" fmla="*/ 2033747 w 2440506"/>
              <a:gd name="connsiteY5" fmla="*/ 5105399 h 5105399"/>
              <a:gd name="connsiteX6" fmla="*/ 406759 w 2440506"/>
              <a:gd name="connsiteY6" fmla="*/ 5105399 h 5105399"/>
              <a:gd name="connsiteX7" fmla="*/ 0 w 2440506"/>
              <a:gd name="connsiteY7" fmla="*/ 4698640 h 5105399"/>
              <a:gd name="connsiteX8" fmla="*/ 0 w 2440506"/>
              <a:gd name="connsiteY8" fmla="*/ 406759 h 5105399"/>
              <a:gd name="connsiteX0" fmla="*/ 0 w 2468215"/>
              <a:gd name="connsiteY0" fmla="*/ 282068 h 5105399"/>
              <a:gd name="connsiteX1" fmla="*/ 434468 w 2468215"/>
              <a:gd name="connsiteY1" fmla="*/ 0 h 5105399"/>
              <a:gd name="connsiteX2" fmla="*/ 2061456 w 2468215"/>
              <a:gd name="connsiteY2" fmla="*/ 0 h 5105399"/>
              <a:gd name="connsiteX3" fmla="*/ 2468215 w 2468215"/>
              <a:gd name="connsiteY3" fmla="*/ 406759 h 5105399"/>
              <a:gd name="connsiteX4" fmla="*/ 2468215 w 2468215"/>
              <a:gd name="connsiteY4" fmla="*/ 4698640 h 5105399"/>
              <a:gd name="connsiteX5" fmla="*/ 2061456 w 2468215"/>
              <a:gd name="connsiteY5" fmla="*/ 5105399 h 5105399"/>
              <a:gd name="connsiteX6" fmla="*/ 434468 w 2468215"/>
              <a:gd name="connsiteY6" fmla="*/ 5105399 h 5105399"/>
              <a:gd name="connsiteX7" fmla="*/ 27709 w 2468215"/>
              <a:gd name="connsiteY7" fmla="*/ 4698640 h 5105399"/>
              <a:gd name="connsiteX8" fmla="*/ 0 w 2468215"/>
              <a:gd name="connsiteY8" fmla="*/ 282068 h 5105399"/>
              <a:gd name="connsiteX0" fmla="*/ 13855 w 2440506"/>
              <a:gd name="connsiteY0" fmla="*/ 254359 h 5105399"/>
              <a:gd name="connsiteX1" fmla="*/ 406759 w 2440506"/>
              <a:gd name="connsiteY1" fmla="*/ 0 h 5105399"/>
              <a:gd name="connsiteX2" fmla="*/ 2033747 w 2440506"/>
              <a:gd name="connsiteY2" fmla="*/ 0 h 5105399"/>
              <a:gd name="connsiteX3" fmla="*/ 2440506 w 2440506"/>
              <a:gd name="connsiteY3" fmla="*/ 406759 h 5105399"/>
              <a:gd name="connsiteX4" fmla="*/ 2440506 w 2440506"/>
              <a:gd name="connsiteY4" fmla="*/ 4698640 h 5105399"/>
              <a:gd name="connsiteX5" fmla="*/ 2033747 w 2440506"/>
              <a:gd name="connsiteY5" fmla="*/ 5105399 h 5105399"/>
              <a:gd name="connsiteX6" fmla="*/ 406759 w 2440506"/>
              <a:gd name="connsiteY6" fmla="*/ 5105399 h 5105399"/>
              <a:gd name="connsiteX7" fmla="*/ 0 w 2440506"/>
              <a:gd name="connsiteY7" fmla="*/ 4698640 h 5105399"/>
              <a:gd name="connsiteX8" fmla="*/ 13855 w 2440506"/>
              <a:gd name="connsiteY8" fmla="*/ 254359 h 5105399"/>
              <a:gd name="connsiteX0" fmla="*/ 13855 w 2440506"/>
              <a:gd name="connsiteY0" fmla="*/ 254359 h 5105399"/>
              <a:gd name="connsiteX1" fmla="*/ 406759 w 2440506"/>
              <a:gd name="connsiteY1" fmla="*/ 0 h 5105399"/>
              <a:gd name="connsiteX2" fmla="*/ 2033747 w 2440506"/>
              <a:gd name="connsiteY2" fmla="*/ 0 h 5105399"/>
              <a:gd name="connsiteX3" fmla="*/ 2357379 w 2440506"/>
              <a:gd name="connsiteY3" fmla="*/ 337486 h 5105399"/>
              <a:gd name="connsiteX4" fmla="*/ 2440506 w 2440506"/>
              <a:gd name="connsiteY4" fmla="*/ 4698640 h 5105399"/>
              <a:gd name="connsiteX5" fmla="*/ 2033747 w 2440506"/>
              <a:gd name="connsiteY5" fmla="*/ 5105399 h 5105399"/>
              <a:gd name="connsiteX6" fmla="*/ 406759 w 2440506"/>
              <a:gd name="connsiteY6" fmla="*/ 5105399 h 5105399"/>
              <a:gd name="connsiteX7" fmla="*/ 0 w 2440506"/>
              <a:gd name="connsiteY7" fmla="*/ 4698640 h 5105399"/>
              <a:gd name="connsiteX8" fmla="*/ 13855 w 2440506"/>
              <a:gd name="connsiteY8" fmla="*/ 254359 h 5105399"/>
              <a:gd name="connsiteX0" fmla="*/ 13855 w 2440506"/>
              <a:gd name="connsiteY0" fmla="*/ 255388 h 5106428"/>
              <a:gd name="connsiteX1" fmla="*/ 406759 w 2440506"/>
              <a:gd name="connsiteY1" fmla="*/ 1029 h 5106428"/>
              <a:gd name="connsiteX2" fmla="*/ 2033747 w 2440506"/>
              <a:gd name="connsiteY2" fmla="*/ 1029 h 5106428"/>
              <a:gd name="connsiteX3" fmla="*/ 2357379 w 2440506"/>
              <a:gd name="connsiteY3" fmla="*/ 338515 h 5106428"/>
              <a:gd name="connsiteX4" fmla="*/ 2440506 w 2440506"/>
              <a:gd name="connsiteY4" fmla="*/ 4699669 h 5106428"/>
              <a:gd name="connsiteX5" fmla="*/ 2033747 w 2440506"/>
              <a:gd name="connsiteY5" fmla="*/ 5106428 h 5106428"/>
              <a:gd name="connsiteX6" fmla="*/ 406759 w 2440506"/>
              <a:gd name="connsiteY6" fmla="*/ 5106428 h 5106428"/>
              <a:gd name="connsiteX7" fmla="*/ 0 w 2440506"/>
              <a:gd name="connsiteY7" fmla="*/ 4699669 h 5106428"/>
              <a:gd name="connsiteX8" fmla="*/ 13855 w 2440506"/>
              <a:gd name="connsiteY8" fmla="*/ 255388 h 5106428"/>
              <a:gd name="connsiteX0" fmla="*/ 13855 w 2440506"/>
              <a:gd name="connsiteY0" fmla="*/ 255388 h 5147992"/>
              <a:gd name="connsiteX1" fmla="*/ 406759 w 2440506"/>
              <a:gd name="connsiteY1" fmla="*/ 1029 h 5147992"/>
              <a:gd name="connsiteX2" fmla="*/ 2033747 w 2440506"/>
              <a:gd name="connsiteY2" fmla="*/ 1029 h 5147992"/>
              <a:gd name="connsiteX3" fmla="*/ 2357379 w 2440506"/>
              <a:gd name="connsiteY3" fmla="*/ 338515 h 5147992"/>
              <a:gd name="connsiteX4" fmla="*/ 2440506 w 2440506"/>
              <a:gd name="connsiteY4" fmla="*/ 4699669 h 5147992"/>
              <a:gd name="connsiteX5" fmla="*/ 2033747 w 2440506"/>
              <a:gd name="connsiteY5" fmla="*/ 5147992 h 5147992"/>
              <a:gd name="connsiteX6" fmla="*/ 406759 w 2440506"/>
              <a:gd name="connsiteY6" fmla="*/ 5106428 h 5147992"/>
              <a:gd name="connsiteX7" fmla="*/ 0 w 2440506"/>
              <a:gd name="connsiteY7" fmla="*/ 4699669 h 5147992"/>
              <a:gd name="connsiteX8" fmla="*/ 13855 w 2440506"/>
              <a:gd name="connsiteY8" fmla="*/ 255388 h 5147992"/>
              <a:gd name="connsiteX0" fmla="*/ 13855 w 2440506"/>
              <a:gd name="connsiteY0" fmla="*/ 255388 h 5147992"/>
              <a:gd name="connsiteX1" fmla="*/ 406759 w 2440506"/>
              <a:gd name="connsiteY1" fmla="*/ 1029 h 5147992"/>
              <a:gd name="connsiteX2" fmla="*/ 2033747 w 2440506"/>
              <a:gd name="connsiteY2" fmla="*/ 1029 h 5147992"/>
              <a:gd name="connsiteX3" fmla="*/ 2357379 w 2440506"/>
              <a:gd name="connsiteY3" fmla="*/ 338515 h 5147992"/>
              <a:gd name="connsiteX4" fmla="*/ 2440506 w 2440506"/>
              <a:gd name="connsiteY4" fmla="*/ 4699669 h 5147992"/>
              <a:gd name="connsiteX5" fmla="*/ 2033747 w 2440506"/>
              <a:gd name="connsiteY5" fmla="*/ 5147992 h 5147992"/>
              <a:gd name="connsiteX6" fmla="*/ 406759 w 2440506"/>
              <a:gd name="connsiteY6" fmla="*/ 5134137 h 5147992"/>
              <a:gd name="connsiteX7" fmla="*/ 0 w 2440506"/>
              <a:gd name="connsiteY7" fmla="*/ 4699669 h 5147992"/>
              <a:gd name="connsiteX8" fmla="*/ 13855 w 2440506"/>
              <a:gd name="connsiteY8" fmla="*/ 255388 h 5147992"/>
              <a:gd name="connsiteX0" fmla="*/ 0 w 2426651"/>
              <a:gd name="connsiteY0" fmla="*/ 255388 h 5147992"/>
              <a:gd name="connsiteX1" fmla="*/ 392904 w 2426651"/>
              <a:gd name="connsiteY1" fmla="*/ 1029 h 5147992"/>
              <a:gd name="connsiteX2" fmla="*/ 2019892 w 2426651"/>
              <a:gd name="connsiteY2" fmla="*/ 1029 h 5147992"/>
              <a:gd name="connsiteX3" fmla="*/ 2343524 w 2426651"/>
              <a:gd name="connsiteY3" fmla="*/ 338515 h 5147992"/>
              <a:gd name="connsiteX4" fmla="*/ 2426651 w 2426651"/>
              <a:gd name="connsiteY4" fmla="*/ 4699669 h 5147992"/>
              <a:gd name="connsiteX5" fmla="*/ 2019892 w 2426651"/>
              <a:gd name="connsiteY5" fmla="*/ 5147992 h 5147992"/>
              <a:gd name="connsiteX6" fmla="*/ 392904 w 2426651"/>
              <a:gd name="connsiteY6" fmla="*/ 5134137 h 5147992"/>
              <a:gd name="connsiteX7" fmla="*/ 41563 w 2426651"/>
              <a:gd name="connsiteY7" fmla="*/ 4782796 h 5147992"/>
              <a:gd name="connsiteX8" fmla="*/ 0 w 2426651"/>
              <a:gd name="connsiteY8" fmla="*/ 255388 h 5147992"/>
              <a:gd name="connsiteX0" fmla="*/ 0 w 2426651"/>
              <a:gd name="connsiteY0" fmla="*/ 255497 h 5148101"/>
              <a:gd name="connsiteX1" fmla="*/ 392904 w 2426651"/>
              <a:gd name="connsiteY1" fmla="*/ 1138 h 5148101"/>
              <a:gd name="connsiteX2" fmla="*/ 2019892 w 2426651"/>
              <a:gd name="connsiteY2" fmla="*/ 1138 h 5148101"/>
              <a:gd name="connsiteX3" fmla="*/ 2385088 w 2426651"/>
              <a:gd name="connsiteY3" fmla="*/ 324769 h 5148101"/>
              <a:gd name="connsiteX4" fmla="*/ 2426651 w 2426651"/>
              <a:gd name="connsiteY4" fmla="*/ 4699778 h 5148101"/>
              <a:gd name="connsiteX5" fmla="*/ 2019892 w 2426651"/>
              <a:gd name="connsiteY5" fmla="*/ 5148101 h 5148101"/>
              <a:gd name="connsiteX6" fmla="*/ 392904 w 2426651"/>
              <a:gd name="connsiteY6" fmla="*/ 5134246 h 5148101"/>
              <a:gd name="connsiteX7" fmla="*/ 41563 w 2426651"/>
              <a:gd name="connsiteY7" fmla="*/ 4782905 h 5148101"/>
              <a:gd name="connsiteX8" fmla="*/ 0 w 2426651"/>
              <a:gd name="connsiteY8" fmla="*/ 255497 h 5148101"/>
              <a:gd name="connsiteX0" fmla="*/ 0 w 2426651"/>
              <a:gd name="connsiteY0" fmla="*/ 296784 h 5189388"/>
              <a:gd name="connsiteX1" fmla="*/ 392904 w 2426651"/>
              <a:gd name="connsiteY1" fmla="*/ 42425 h 5189388"/>
              <a:gd name="connsiteX2" fmla="*/ 2019892 w 2426651"/>
              <a:gd name="connsiteY2" fmla="*/ 862 h 5189388"/>
              <a:gd name="connsiteX3" fmla="*/ 2385088 w 2426651"/>
              <a:gd name="connsiteY3" fmla="*/ 366056 h 5189388"/>
              <a:gd name="connsiteX4" fmla="*/ 2426651 w 2426651"/>
              <a:gd name="connsiteY4" fmla="*/ 4741065 h 5189388"/>
              <a:gd name="connsiteX5" fmla="*/ 2019892 w 2426651"/>
              <a:gd name="connsiteY5" fmla="*/ 5189388 h 5189388"/>
              <a:gd name="connsiteX6" fmla="*/ 392904 w 2426651"/>
              <a:gd name="connsiteY6" fmla="*/ 5175533 h 5189388"/>
              <a:gd name="connsiteX7" fmla="*/ 41563 w 2426651"/>
              <a:gd name="connsiteY7" fmla="*/ 4824192 h 5189388"/>
              <a:gd name="connsiteX8" fmla="*/ 0 w 2426651"/>
              <a:gd name="connsiteY8" fmla="*/ 296784 h 5189388"/>
              <a:gd name="connsiteX0" fmla="*/ 1 w 2426652"/>
              <a:gd name="connsiteY0" fmla="*/ 296784 h 5189388"/>
              <a:gd name="connsiteX1" fmla="*/ 392905 w 2426652"/>
              <a:gd name="connsiteY1" fmla="*/ 42425 h 5189388"/>
              <a:gd name="connsiteX2" fmla="*/ 2019893 w 2426652"/>
              <a:gd name="connsiteY2" fmla="*/ 862 h 5189388"/>
              <a:gd name="connsiteX3" fmla="*/ 2385089 w 2426652"/>
              <a:gd name="connsiteY3" fmla="*/ 366056 h 5189388"/>
              <a:gd name="connsiteX4" fmla="*/ 2426652 w 2426652"/>
              <a:gd name="connsiteY4" fmla="*/ 4741065 h 5189388"/>
              <a:gd name="connsiteX5" fmla="*/ 2019893 w 2426652"/>
              <a:gd name="connsiteY5" fmla="*/ 5189388 h 5189388"/>
              <a:gd name="connsiteX6" fmla="*/ 392905 w 2426652"/>
              <a:gd name="connsiteY6" fmla="*/ 5175533 h 5189388"/>
              <a:gd name="connsiteX7" fmla="*/ 0 w 2426652"/>
              <a:gd name="connsiteY7" fmla="*/ 4907990 h 5189388"/>
              <a:gd name="connsiteX8" fmla="*/ 1 w 2426652"/>
              <a:gd name="connsiteY8" fmla="*/ 296784 h 5189388"/>
              <a:gd name="connsiteX0" fmla="*/ 1 w 2426652"/>
              <a:gd name="connsiteY0" fmla="*/ 296784 h 5231288"/>
              <a:gd name="connsiteX1" fmla="*/ 392905 w 2426652"/>
              <a:gd name="connsiteY1" fmla="*/ 42425 h 5231288"/>
              <a:gd name="connsiteX2" fmla="*/ 2019893 w 2426652"/>
              <a:gd name="connsiteY2" fmla="*/ 862 h 5231288"/>
              <a:gd name="connsiteX3" fmla="*/ 2385089 w 2426652"/>
              <a:gd name="connsiteY3" fmla="*/ 366056 h 5231288"/>
              <a:gd name="connsiteX4" fmla="*/ 2426652 w 2426652"/>
              <a:gd name="connsiteY4" fmla="*/ 4741065 h 5231288"/>
              <a:gd name="connsiteX5" fmla="*/ 2186147 w 2426652"/>
              <a:gd name="connsiteY5" fmla="*/ 5231288 h 5231288"/>
              <a:gd name="connsiteX6" fmla="*/ 392905 w 2426652"/>
              <a:gd name="connsiteY6" fmla="*/ 5175533 h 5231288"/>
              <a:gd name="connsiteX7" fmla="*/ 0 w 2426652"/>
              <a:gd name="connsiteY7" fmla="*/ 4907990 h 5231288"/>
              <a:gd name="connsiteX8" fmla="*/ 1 w 2426652"/>
              <a:gd name="connsiteY8" fmla="*/ 296784 h 5231288"/>
              <a:gd name="connsiteX0" fmla="*/ 1 w 2426652"/>
              <a:gd name="connsiteY0" fmla="*/ 296784 h 5231399"/>
              <a:gd name="connsiteX1" fmla="*/ 392905 w 2426652"/>
              <a:gd name="connsiteY1" fmla="*/ 42425 h 5231399"/>
              <a:gd name="connsiteX2" fmla="*/ 2019893 w 2426652"/>
              <a:gd name="connsiteY2" fmla="*/ 862 h 5231399"/>
              <a:gd name="connsiteX3" fmla="*/ 2385089 w 2426652"/>
              <a:gd name="connsiteY3" fmla="*/ 366056 h 5231399"/>
              <a:gd name="connsiteX4" fmla="*/ 2426652 w 2426652"/>
              <a:gd name="connsiteY4" fmla="*/ 4741065 h 5231399"/>
              <a:gd name="connsiteX5" fmla="*/ 2186147 w 2426652"/>
              <a:gd name="connsiteY5" fmla="*/ 5231288 h 5231399"/>
              <a:gd name="connsiteX6" fmla="*/ 392905 w 2426652"/>
              <a:gd name="connsiteY6" fmla="*/ 5231399 h 5231399"/>
              <a:gd name="connsiteX7" fmla="*/ 0 w 2426652"/>
              <a:gd name="connsiteY7" fmla="*/ 4907990 h 5231399"/>
              <a:gd name="connsiteX8" fmla="*/ 1 w 2426652"/>
              <a:gd name="connsiteY8" fmla="*/ 296784 h 5231399"/>
              <a:gd name="connsiteX0" fmla="*/ 1 w 2426652"/>
              <a:gd name="connsiteY0" fmla="*/ 296784 h 5231399"/>
              <a:gd name="connsiteX1" fmla="*/ 392905 w 2426652"/>
              <a:gd name="connsiteY1" fmla="*/ 42425 h 5231399"/>
              <a:gd name="connsiteX2" fmla="*/ 2019893 w 2426652"/>
              <a:gd name="connsiteY2" fmla="*/ 862 h 5231399"/>
              <a:gd name="connsiteX3" fmla="*/ 2385089 w 2426652"/>
              <a:gd name="connsiteY3" fmla="*/ 366056 h 5231399"/>
              <a:gd name="connsiteX4" fmla="*/ 2426652 w 2426652"/>
              <a:gd name="connsiteY4" fmla="*/ 4741065 h 5231399"/>
              <a:gd name="connsiteX5" fmla="*/ 2186147 w 2426652"/>
              <a:gd name="connsiteY5" fmla="*/ 5189389 h 5231399"/>
              <a:gd name="connsiteX6" fmla="*/ 392905 w 2426652"/>
              <a:gd name="connsiteY6" fmla="*/ 5231399 h 5231399"/>
              <a:gd name="connsiteX7" fmla="*/ 0 w 2426652"/>
              <a:gd name="connsiteY7" fmla="*/ 4907990 h 5231399"/>
              <a:gd name="connsiteX8" fmla="*/ 1 w 2426652"/>
              <a:gd name="connsiteY8" fmla="*/ 296784 h 5231399"/>
              <a:gd name="connsiteX0" fmla="*/ 1 w 2426652"/>
              <a:gd name="connsiteY0" fmla="*/ 296784 h 5189389"/>
              <a:gd name="connsiteX1" fmla="*/ 392905 w 2426652"/>
              <a:gd name="connsiteY1" fmla="*/ 42425 h 5189389"/>
              <a:gd name="connsiteX2" fmla="*/ 2019893 w 2426652"/>
              <a:gd name="connsiteY2" fmla="*/ 862 h 5189389"/>
              <a:gd name="connsiteX3" fmla="*/ 2385089 w 2426652"/>
              <a:gd name="connsiteY3" fmla="*/ 366056 h 5189389"/>
              <a:gd name="connsiteX4" fmla="*/ 2426652 w 2426652"/>
              <a:gd name="connsiteY4" fmla="*/ 4741065 h 5189389"/>
              <a:gd name="connsiteX5" fmla="*/ 2186147 w 2426652"/>
              <a:gd name="connsiteY5" fmla="*/ 5189389 h 5189389"/>
              <a:gd name="connsiteX6" fmla="*/ 406760 w 2426652"/>
              <a:gd name="connsiteY6" fmla="*/ 5161567 h 5189389"/>
              <a:gd name="connsiteX7" fmla="*/ 0 w 2426652"/>
              <a:gd name="connsiteY7" fmla="*/ 4907990 h 5189389"/>
              <a:gd name="connsiteX8" fmla="*/ 1 w 2426652"/>
              <a:gd name="connsiteY8" fmla="*/ 296784 h 5189389"/>
              <a:gd name="connsiteX0" fmla="*/ 1 w 2426652"/>
              <a:gd name="connsiteY0" fmla="*/ 296784 h 5231399"/>
              <a:gd name="connsiteX1" fmla="*/ 392905 w 2426652"/>
              <a:gd name="connsiteY1" fmla="*/ 42425 h 5231399"/>
              <a:gd name="connsiteX2" fmla="*/ 2019893 w 2426652"/>
              <a:gd name="connsiteY2" fmla="*/ 862 h 5231399"/>
              <a:gd name="connsiteX3" fmla="*/ 2385089 w 2426652"/>
              <a:gd name="connsiteY3" fmla="*/ 366056 h 5231399"/>
              <a:gd name="connsiteX4" fmla="*/ 2426652 w 2426652"/>
              <a:gd name="connsiteY4" fmla="*/ 4741065 h 5231399"/>
              <a:gd name="connsiteX5" fmla="*/ 2186147 w 2426652"/>
              <a:gd name="connsiteY5" fmla="*/ 5189389 h 5231399"/>
              <a:gd name="connsiteX6" fmla="*/ 392905 w 2426652"/>
              <a:gd name="connsiteY6" fmla="*/ 5231399 h 5231399"/>
              <a:gd name="connsiteX7" fmla="*/ 0 w 2426652"/>
              <a:gd name="connsiteY7" fmla="*/ 4907990 h 5231399"/>
              <a:gd name="connsiteX8" fmla="*/ 1 w 2426652"/>
              <a:gd name="connsiteY8" fmla="*/ 296784 h 5231399"/>
              <a:gd name="connsiteX0" fmla="*/ 1 w 2426652"/>
              <a:gd name="connsiteY0" fmla="*/ 296784 h 5231399"/>
              <a:gd name="connsiteX1" fmla="*/ 392905 w 2426652"/>
              <a:gd name="connsiteY1" fmla="*/ 42425 h 5231399"/>
              <a:gd name="connsiteX2" fmla="*/ 2019893 w 2426652"/>
              <a:gd name="connsiteY2" fmla="*/ 862 h 5231399"/>
              <a:gd name="connsiteX3" fmla="*/ 2385089 w 2426652"/>
              <a:gd name="connsiteY3" fmla="*/ 366056 h 5231399"/>
              <a:gd name="connsiteX4" fmla="*/ 2426652 w 2426652"/>
              <a:gd name="connsiteY4" fmla="*/ 4741065 h 5231399"/>
              <a:gd name="connsiteX5" fmla="*/ 2200001 w 2426652"/>
              <a:gd name="connsiteY5" fmla="*/ 5203355 h 5231399"/>
              <a:gd name="connsiteX6" fmla="*/ 392905 w 2426652"/>
              <a:gd name="connsiteY6" fmla="*/ 5231399 h 5231399"/>
              <a:gd name="connsiteX7" fmla="*/ 0 w 2426652"/>
              <a:gd name="connsiteY7" fmla="*/ 4907990 h 5231399"/>
              <a:gd name="connsiteX8" fmla="*/ 1 w 2426652"/>
              <a:gd name="connsiteY8" fmla="*/ 296784 h 5231399"/>
              <a:gd name="connsiteX0" fmla="*/ 1 w 2426652"/>
              <a:gd name="connsiteY0" fmla="*/ 296784 h 5203355"/>
              <a:gd name="connsiteX1" fmla="*/ 392905 w 2426652"/>
              <a:gd name="connsiteY1" fmla="*/ 42425 h 5203355"/>
              <a:gd name="connsiteX2" fmla="*/ 2019893 w 2426652"/>
              <a:gd name="connsiteY2" fmla="*/ 862 h 5203355"/>
              <a:gd name="connsiteX3" fmla="*/ 2385089 w 2426652"/>
              <a:gd name="connsiteY3" fmla="*/ 366056 h 5203355"/>
              <a:gd name="connsiteX4" fmla="*/ 2426652 w 2426652"/>
              <a:gd name="connsiteY4" fmla="*/ 4741065 h 5203355"/>
              <a:gd name="connsiteX5" fmla="*/ 2200001 w 2426652"/>
              <a:gd name="connsiteY5" fmla="*/ 5203355 h 5203355"/>
              <a:gd name="connsiteX6" fmla="*/ 392905 w 2426652"/>
              <a:gd name="connsiteY6" fmla="*/ 5189499 h 5203355"/>
              <a:gd name="connsiteX7" fmla="*/ 0 w 2426652"/>
              <a:gd name="connsiteY7" fmla="*/ 4907990 h 5203355"/>
              <a:gd name="connsiteX8" fmla="*/ 1 w 2426652"/>
              <a:gd name="connsiteY8" fmla="*/ 296784 h 5203355"/>
              <a:gd name="connsiteX0" fmla="*/ 1 w 2426652"/>
              <a:gd name="connsiteY0" fmla="*/ 296784 h 5203355"/>
              <a:gd name="connsiteX1" fmla="*/ 404858 w 2426652"/>
              <a:gd name="connsiteY1" fmla="*/ 12302 h 5203355"/>
              <a:gd name="connsiteX2" fmla="*/ 2019893 w 2426652"/>
              <a:gd name="connsiteY2" fmla="*/ 862 h 5203355"/>
              <a:gd name="connsiteX3" fmla="*/ 2385089 w 2426652"/>
              <a:gd name="connsiteY3" fmla="*/ 366056 h 5203355"/>
              <a:gd name="connsiteX4" fmla="*/ 2426652 w 2426652"/>
              <a:gd name="connsiteY4" fmla="*/ 4741065 h 5203355"/>
              <a:gd name="connsiteX5" fmla="*/ 2200001 w 2426652"/>
              <a:gd name="connsiteY5" fmla="*/ 5203355 h 5203355"/>
              <a:gd name="connsiteX6" fmla="*/ 392905 w 2426652"/>
              <a:gd name="connsiteY6" fmla="*/ 5189499 h 5203355"/>
              <a:gd name="connsiteX7" fmla="*/ 0 w 2426652"/>
              <a:gd name="connsiteY7" fmla="*/ 4907990 h 5203355"/>
              <a:gd name="connsiteX8" fmla="*/ 1 w 2426652"/>
              <a:gd name="connsiteY8" fmla="*/ 296784 h 520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6652" h="5203355">
                <a:moveTo>
                  <a:pt x="1" y="296784"/>
                </a:moveTo>
                <a:cubicBezTo>
                  <a:pt x="1" y="72137"/>
                  <a:pt x="180211" y="12302"/>
                  <a:pt x="404858" y="12302"/>
                </a:cubicBezTo>
                <a:lnTo>
                  <a:pt x="2019893" y="862"/>
                </a:lnTo>
                <a:cubicBezTo>
                  <a:pt x="2299958" y="-12993"/>
                  <a:pt x="2385089" y="141409"/>
                  <a:pt x="2385089" y="366056"/>
                </a:cubicBezTo>
                <a:lnTo>
                  <a:pt x="2426652" y="4741065"/>
                </a:lnTo>
                <a:cubicBezTo>
                  <a:pt x="2426652" y="4965712"/>
                  <a:pt x="2424648" y="5203355"/>
                  <a:pt x="2200001" y="5203355"/>
                </a:cubicBezTo>
                <a:lnTo>
                  <a:pt x="392905" y="5189499"/>
                </a:lnTo>
                <a:cubicBezTo>
                  <a:pt x="168258" y="5189499"/>
                  <a:pt x="0" y="5132637"/>
                  <a:pt x="0" y="4907990"/>
                </a:cubicBezTo>
                <a:cubicBezTo>
                  <a:pt x="0" y="3477363"/>
                  <a:pt x="1" y="1727411"/>
                  <a:pt x="1" y="296784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4591751-F42C-CE3E-E8C9-97DE78E3A351}"/>
              </a:ext>
            </a:extLst>
          </p:cNvPr>
          <p:cNvSpPr/>
          <p:nvPr/>
        </p:nvSpPr>
        <p:spPr>
          <a:xfrm>
            <a:off x="13279237" y="879278"/>
            <a:ext cx="4997873" cy="6747758"/>
          </a:xfrm>
          <a:custGeom>
            <a:avLst/>
            <a:gdLst/>
            <a:ahLst/>
            <a:cxnLst/>
            <a:rect l="l" t="t" r="r" b="b"/>
            <a:pathLst>
              <a:path w="4981568" h="6798798">
                <a:moveTo>
                  <a:pt x="0" y="0"/>
                </a:moveTo>
                <a:lnTo>
                  <a:pt x="4981568" y="0"/>
                </a:lnTo>
                <a:lnTo>
                  <a:pt x="4981568" y="6798798"/>
                </a:lnTo>
                <a:lnTo>
                  <a:pt x="0" y="6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106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762249" flipH="1">
            <a:off x="8088342" y="8505068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1">
            <a:off x="10077641" y="5130214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8"/>
                </a:lnTo>
                <a:lnTo>
                  <a:pt x="0" y="1685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flipH="1">
            <a:off x="5652561" y="377806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800000">
            <a:off x="4902406" y="6073052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0277457" y="7141109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8079148" y="337109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flipH="1">
            <a:off x="5617156" y="8132950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6521955" y="4250889"/>
            <a:ext cx="639577" cy="782358"/>
          </a:xfrm>
          <a:custGeom>
            <a:avLst/>
            <a:gdLst/>
            <a:ahLst/>
            <a:cxnLst/>
            <a:rect l="l" t="t" r="r" b="b"/>
            <a:pathLst>
              <a:path w="639577" h="782358">
                <a:moveTo>
                  <a:pt x="0" y="0"/>
                </a:moveTo>
                <a:lnTo>
                  <a:pt x="639577" y="0"/>
                </a:lnTo>
                <a:lnTo>
                  <a:pt x="639577" y="782358"/>
                </a:lnTo>
                <a:lnTo>
                  <a:pt x="0" y="782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0723806" y="7720981"/>
            <a:ext cx="767362" cy="525643"/>
          </a:xfrm>
          <a:custGeom>
            <a:avLst/>
            <a:gdLst/>
            <a:ahLst/>
            <a:cxnLst/>
            <a:rect l="l" t="t" r="r" b="b"/>
            <a:pathLst>
              <a:path w="767362" h="525643">
                <a:moveTo>
                  <a:pt x="0" y="0"/>
                </a:moveTo>
                <a:lnTo>
                  <a:pt x="767362" y="0"/>
                </a:lnTo>
                <a:lnTo>
                  <a:pt x="767362" y="525643"/>
                </a:lnTo>
                <a:lnTo>
                  <a:pt x="0" y="5256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5695374" y="6555984"/>
            <a:ext cx="703110" cy="700473"/>
          </a:xfrm>
          <a:custGeom>
            <a:avLst/>
            <a:gdLst/>
            <a:ahLst/>
            <a:cxnLst/>
            <a:rect l="l" t="t" r="r" b="b"/>
            <a:pathLst>
              <a:path w="703110" h="700473">
                <a:moveTo>
                  <a:pt x="0" y="0"/>
                </a:moveTo>
                <a:lnTo>
                  <a:pt x="703109" y="0"/>
                </a:lnTo>
                <a:lnTo>
                  <a:pt x="703109" y="700473"/>
                </a:lnTo>
                <a:lnTo>
                  <a:pt x="0" y="7004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10592693" y="5624453"/>
            <a:ext cx="673130" cy="667240"/>
          </a:xfrm>
          <a:custGeom>
            <a:avLst/>
            <a:gdLst/>
            <a:ahLst/>
            <a:cxnLst/>
            <a:rect l="l" t="t" r="r" b="b"/>
            <a:pathLst>
              <a:path w="673130" h="667240">
                <a:moveTo>
                  <a:pt x="0" y="0"/>
                </a:moveTo>
                <a:lnTo>
                  <a:pt x="673129" y="0"/>
                </a:lnTo>
                <a:lnTo>
                  <a:pt x="673129" y="667239"/>
                </a:lnTo>
                <a:lnTo>
                  <a:pt x="0" y="6672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202817">
            <a:off x="6449630" y="8623607"/>
            <a:ext cx="627713" cy="722548"/>
          </a:xfrm>
          <a:custGeom>
            <a:avLst/>
            <a:gdLst/>
            <a:ahLst/>
            <a:cxnLst/>
            <a:rect l="l" t="t" r="r" b="b"/>
            <a:pathLst>
              <a:path w="627713" h="722548">
                <a:moveTo>
                  <a:pt x="0" y="0"/>
                </a:moveTo>
                <a:lnTo>
                  <a:pt x="627713" y="0"/>
                </a:lnTo>
                <a:lnTo>
                  <a:pt x="627713" y="722547"/>
                </a:lnTo>
                <a:lnTo>
                  <a:pt x="0" y="72254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8581526" y="8975643"/>
            <a:ext cx="714506" cy="689823"/>
          </a:xfrm>
          <a:custGeom>
            <a:avLst/>
            <a:gdLst/>
            <a:ahLst/>
            <a:cxnLst/>
            <a:rect l="l" t="t" r="r" b="b"/>
            <a:pathLst>
              <a:path w="714506" h="689823">
                <a:moveTo>
                  <a:pt x="0" y="0"/>
                </a:moveTo>
                <a:lnTo>
                  <a:pt x="714506" y="0"/>
                </a:lnTo>
                <a:lnTo>
                  <a:pt x="714506" y="689824"/>
                </a:lnTo>
                <a:lnTo>
                  <a:pt x="0" y="6898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539901" y="3881092"/>
            <a:ext cx="778706" cy="751451"/>
          </a:xfrm>
          <a:custGeom>
            <a:avLst/>
            <a:gdLst/>
            <a:ahLst/>
            <a:cxnLst/>
            <a:rect l="l" t="t" r="r" b="b"/>
            <a:pathLst>
              <a:path w="778706" h="751451">
                <a:moveTo>
                  <a:pt x="0" y="0"/>
                </a:moveTo>
                <a:lnTo>
                  <a:pt x="778706" y="0"/>
                </a:lnTo>
                <a:lnTo>
                  <a:pt x="778706" y="751451"/>
                </a:lnTo>
                <a:lnTo>
                  <a:pt x="0" y="7514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028700" y="573715"/>
            <a:ext cx="15396032" cy="261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000"/>
              </a:lnSpc>
              <a:spcBef>
                <a:spcPct val="0"/>
              </a:spcBef>
              <a:defRPr/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WE MAKE EVERY </a:t>
            </a:r>
          </a:p>
          <a:p>
            <a:pPr lvl="0">
              <a:lnSpc>
                <a:spcPts val="10000"/>
              </a:lnSpc>
              <a:spcBef>
                <a:spcPct val="0"/>
              </a:spcBef>
              <a:defRPr/>
            </a:pPr>
            <a:r>
              <a:rPr lang="en-GB" sz="11000" b="1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EVENT UNIQUE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74664" y="9034466"/>
            <a:ext cx="2572849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Setting up a </a:t>
            </a:r>
            <a:r>
              <a:rPr lang="en-GB" sz="1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set </a:t>
            </a: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 the chosen location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94237" y="4194614"/>
            <a:ext cx="2121582" cy="12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Filming with </a:t>
            </a:r>
            <a:r>
              <a:rPr lang="en-GB" sz="1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HD cameras, guaranteed by the director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87162" y="7654237"/>
            <a:ext cx="2958470" cy="93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Partner logo video </a:t>
            </a: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displayed in the waiting room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96074" y="8655315"/>
            <a:ext cx="2022210" cy="93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dirty="0">
                <a:solidFill>
                  <a:srgbClr val="000000"/>
                </a:solidFill>
                <a:latin typeface="Montserrat"/>
              </a:rPr>
              <a:t>Opening</a:t>
            </a:r>
            <a:r>
              <a:rPr lang="en-GB" sz="1799" dirty="0">
                <a:solidFill>
                  <a:srgbClr val="000000"/>
                </a:solidFill>
              </a:rPr>
              <a:t> </a:t>
            </a:r>
            <a:r>
              <a:rPr lang="en-GB" sz="1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theme </a:t>
            </a: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song of the programme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36070" y="5349618"/>
            <a:ext cx="2427352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Guests accompanied on stage by </a:t>
            </a:r>
            <a:r>
              <a:rPr lang="en-GB" sz="1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graphics </a:t>
            </a: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 background music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27584" y="6271855"/>
            <a:ext cx="2338500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519"/>
              </a:lnSpc>
              <a:spcBef>
                <a:spcPct val="0"/>
              </a:spcBef>
              <a:defRPr/>
            </a:pP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Possibility to connect</a:t>
            </a:r>
            <a:r>
              <a:rPr lang="en-GB" sz="1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guests remotely </a:t>
            </a:r>
            <a:r>
              <a:rPr lang="en-GB" sz="1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via a platform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98600" y="3992046"/>
            <a:ext cx="5247032" cy="618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Montserrat"/>
              </a:rPr>
              <a:t>Opportunity for </a:t>
            </a:r>
            <a:r>
              <a:rPr lang="en-US" sz="1799" b="1" dirty="0">
                <a:solidFill>
                  <a:srgbClr val="000000"/>
                </a:solidFill>
                <a:latin typeface="Montserrat"/>
              </a:rPr>
              <a:t>interaction with both </a:t>
            </a:r>
          </a:p>
          <a:p>
            <a:pPr lvl="0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Montserrat"/>
              </a:rPr>
              <a:t>in-person and remote audiences </a:t>
            </a:r>
            <a:r>
              <a:rPr lang="en-US" sz="1799" dirty="0">
                <a:solidFill>
                  <a:srgbClr val="000000"/>
                </a:solidFill>
                <a:latin typeface="Montserrat"/>
              </a:rPr>
              <a:t>(e.g. polls)</a:t>
            </a:r>
            <a:endParaRPr lang="en-US" sz="1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Immagine 18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AB594C35-58CC-EB8A-352E-B0F9E021D990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2496" y="7053672"/>
            <a:ext cx="184400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STAMPA*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2496" y="7704835"/>
            <a:ext cx="2955217" cy="13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advertisements 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Il Sole 24 Ore</a:t>
            </a:r>
          </a:p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"/>
                <a:sym typeface="Sole24Sans Number"/>
              </a:rPr>
              <a:t>Half-page</a:t>
            </a:r>
            <a:r>
              <a:rPr lang="en-GB" sz="1899" dirty="0">
                <a:solidFill>
                  <a:srgbClr val="000000"/>
                </a:solidFill>
                <a:latin typeface="Montserrat"/>
                <a:sym typeface="Sole24Sans Number"/>
              </a:rPr>
              <a:t> format (60 modules, 312x222)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4393" y="4991100"/>
            <a:ext cx="5360742" cy="2051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Dedicated </a:t>
            </a: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landing page </a:t>
            </a:r>
            <a:r>
              <a:rPr lang="en-GB" sz="1899" dirty="0">
                <a:solidFill>
                  <a:srgbClr val="000000"/>
                </a:solidFill>
                <a:latin typeface="Montserrat"/>
              </a:rPr>
              <a:t>on the website</a:t>
            </a:r>
            <a:r>
              <a:rPr lang="en-GB" sz="1899" dirty="0">
                <a:solidFill>
                  <a:srgbClr val="000000"/>
                </a:solidFill>
              </a:rPr>
              <a:t> </a:t>
            </a:r>
            <a:r>
              <a:rPr lang="en-GB" sz="1899" u="sng" dirty="0">
                <a:solidFill>
                  <a:srgbClr val="0368ED"/>
                </a:solidFill>
                <a:latin typeface="Montserrat"/>
                <a:ea typeface="Montserrat"/>
                <a:cs typeface="Montserrat"/>
                <a:sym typeface="Montserrat"/>
                <a:hlinkClick r:id="rId2" tooltip="https://24oreventi.ilsole24ore.com"/>
              </a:rPr>
              <a:t>24oreventi.ilsole24ore.com</a:t>
            </a:r>
          </a:p>
          <a:p>
            <a:pPr lvl="0">
              <a:lnSpc>
                <a:spcPts val="2659"/>
              </a:lnSpc>
              <a:defRPr/>
            </a:pPr>
            <a:endParaRPr lang="en-US" sz="1899" u="sng" dirty="0">
              <a:solidFill>
                <a:srgbClr val="0368ED"/>
              </a:solidFill>
              <a:latin typeface="Montserrat"/>
              <a:ea typeface="Montserrat"/>
              <a:cs typeface="Montserrat"/>
              <a:sym typeface="Montserrat"/>
              <a:hlinkClick r:id="rId2" tooltip="https://24oreventi.ilsole24ore.com"/>
            </a:endParaRPr>
          </a:p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No. 3 Direct E-Mail Marketing (DEM) 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with a profiled target from the Il Sole 24 Ore database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4026" y="4344768"/>
            <a:ext cx="5415197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WEB &amp; DIRECT MARKETING*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46819" y="9571169"/>
            <a:ext cx="7883382" cy="43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7"/>
              </a:lnSpc>
            </a:pPr>
            <a:r>
              <a:rPr lang="en-US" sz="2498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*</a:t>
            </a:r>
            <a:r>
              <a:rPr lang="en-US" sz="2800" dirty="0">
                <a:solidFill>
                  <a:srgbClr val="0040FF"/>
                </a:solidFill>
                <a:latin typeface="Sole Serif Display 3"/>
              </a:rPr>
              <a:t>Materials where the partner logo will be displayed</a:t>
            </a:r>
            <a:endParaRPr lang="en-US" sz="2498" dirty="0">
              <a:solidFill>
                <a:srgbClr val="0040FF"/>
              </a:solidFill>
              <a:latin typeface="Sole Serif Display 3"/>
              <a:ea typeface="Sole Serif Display 3"/>
              <a:cs typeface="Sole Serif Display 3"/>
              <a:sym typeface="Sole Serif Display 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571507"/>
            <a:ext cx="11620500" cy="3118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999"/>
              </a:lnSpc>
              <a:spcBef>
                <a:spcPct val="0"/>
              </a:spcBef>
            </a:pPr>
            <a:r>
              <a:rPr lang="en-US" sz="11999" spc="-359" dirty="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COMMUNICATION CAMPAIGN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749237" cy="10287000"/>
            <a:chOff x="0" y="0"/>
            <a:chExt cx="197330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30" cy="2709333"/>
            </a:xfrm>
            <a:custGeom>
              <a:avLst/>
              <a:gdLst/>
              <a:ahLst/>
              <a:cxnLst/>
              <a:rect l="l" t="t" r="r" b="b"/>
              <a:pathLst>
                <a:path w="197330" h="2709333">
                  <a:moveTo>
                    <a:pt x="0" y="0"/>
                  </a:moveTo>
                  <a:lnTo>
                    <a:pt x="197330" y="0"/>
                  </a:lnTo>
                  <a:lnTo>
                    <a:pt x="1973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9733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12496" y="5025482"/>
            <a:ext cx="4673689" cy="13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MPU box 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 the website </a:t>
            </a:r>
            <a:r>
              <a:rPr lang="en-GB" sz="1899" u="sng" dirty="0">
                <a:solidFill>
                  <a:srgbClr val="0368ED"/>
                </a:solidFill>
                <a:latin typeface="Montserrat"/>
                <a:hlinkClick r:id="rId3" tooltip="http://www.ilsole24or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www.ilsole24ore.com</a:t>
            </a:r>
            <a:r>
              <a:rPr lang="en-GB" sz="1899" u="sng" dirty="0">
                <a:solidFill>
                  <a:srgbClr val="0368ED"/>
                </a:solidFill>
                <a:latin typeface="Montserrat"/>
                <a:sym typeface="Montserrat"/>
              </a:rPr>
              <a:t> </a:t>
            </a:r>
          </a:p>
          <a:p>
            <a:pPr lvl="0">
              <a:lnSpc>
                <a:spcPts val="2659"/>
              </a:lnSpc>
              <a:defRPr/>
            </a:pP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Box </a:t>
            </a: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Format (300x250)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just">
              <a:lnSpc>
                <a:spcPts val="2659"/>
              </a:lnSpc>
              <a:defRPr/>
            </a:pP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Duration: </a:t>
            </a: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week before the event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12496" y="4335243"/>
            <a:ext cx="371681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CAMPAGNA BANNER*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06106" y="4344768"/>
            <a:ext cx="447794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POSIZIONI FISSE SUL 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06106" y="5011518"/>
            <a:ext cx="4687447" cy="66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GB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Box Brand Connect </a:t>
            </a:r>
            <a:r>
              <a:rPr lang="en-GB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ROS on the website </a:t>
            </a:r>
            <a:r>
              <a:rPr lang="en-GB" sz="1899" u="sng" dirty="0">
                <a:solidFill>
                  <a:srgbClr val="0368ED"/>
                </a:solidFill>
                <a:latin typeface="Montserrat"/>
                <a:sym typeface="Montserrat"/>
                <a:hlinkClick r:id="rId3" tooltip="http://www.ilsole24or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www.ilsole24ore.com</a:t>
            </a:r>
            <a:r>
              <a:rPr lang="en-GB" sz="1899" u="sng" dirty="0">
                <a:solidFill>
                  <a:srgbClr val="0368ED"/>
                </a:solidFill>
                <a:latin typeface="Montserrat"/>
                <a:sym typeface="Montserrat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4393" y="7754078"/>
            <a:ext cx="474000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it-IT" sz="1899" dirty="0" err="1">
                <a:solidFill>
                  <a:srgbClr val="000000"/>
                </a:solidFill>
                <a:latin typeface="Montserrat" panose="00000500000000000000" pitchFamily="2" charset="0"/>
              </a:rPr>
              <a:t>Venue</a:t>
            </a:r>
            <a:r>
              <a:rPr lang="it-IT" sz="1899" dirty="0">
                <a:solidFill>
                  <a:srgbClr val="000000"/>
                </a:solidFill>
                <a:latin typeface="Montserrat" panose="00000500000000000000" pitchFamily="2" charset="0"/>
              </a:rPr>
              <a:t> and </a:t>
            </a:r>
            <a:r>
              <a:rPr lang="it-IT" sz="1899" dirty="0" err="1">
                <a:solidFill>
                  <a:srgbClr val="000000"/>
                </a:solidFill>
                <a:latin typeface="Montserrat" panose="00000500000000000000" pitchFamily="2" charset="0"/>
              </a:rPr>
              <a:t>entrance</a:t>
            </a:r>
            <a:r>
              <a:rPr lang="it-IT" sz="1899" dirty="0">
                <a:solidFill>
                  <a:srgbClr val="000000"/>
                </a:solidFill>
                <a:latin typeface="Montserrat" panose="00000500000000000000" pitchFamily="2" charset="0"/>
              </a:rPr>
              <a:t> setup</a:t>
            </a:r>
            <a:endParaRPr lang="en-GB" sz="1899" dirty="0">
              <a:solidFill>
                <a:srgbClr val="000000"/>
              </a:solidFill>
              <a:latin typeface="Montserrat" panose="00000500000000000000" pitchFamily="2" charset="0"/>
              <a:sym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04393" y="7053672"/>
            <a:ext cx="164635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40FF"/>
                </a:solidFill>
                <a:latin typeface="Sole Serif Display 3"/>
                <a:ea typeface="Sole Serif Display 3"/>
                <a:cs typeface="Sole Serif Display 3"/>
                <a:sym typeface="Sole Serif Display 3"/>
              </a:rPr>
              <a:t>ON SITE*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06106" y="5986530"/>
            <a:ext cx="4506661" cy="66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59"/>
              </a:lnSpc>
              <a:defRPr/>
            </a:pPr>
            <a:r>
              <a:rPr lang="en-US" sz="18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Manchette </a:t>
            </a:r>
            <a:r>
              <a:rPr lang="en-US" sz="1899" dirty="0">
                <a:solidFill>
                  <a:srgbClr val="000000"/>
                </a:solidFill>
                <a:latin typeface="Montserrat"/>
                <a:sym typeface="Montserrat"/>
              </a:rPr>
              <a:t>on the </a:t>
            </a:r>
            <a:r>
              <a:rPr lang="en-US" sz="1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homepage </a:t>
            </a:r>
            <a:r>
              <a:rPr lang="en-US" sz="1899" u="sng" dirty="0">
                <a:solidFill>
                  <a:srgbClr val="0368ED"/>
                </a:solidFill>
                <a:latin typeface="Montserrat"/>
                <a:ea typeface="Montserrat"/>
                <a:cs typeface="Montserrat"/>
                <a:sym typeface="Montserrat"/>
                <a:hlinkClick r:id="rId3" tooltip="http://www.ilsole24ore.com"/>
              </a:rPr>
              <a:t>www.ilsole24ore.com</a:t>
            </a:r>
            <a:r>
              <a:rPr lang="en-US" sz="1899" dirty="0">
                <a:solidFill>
                  <a:srgbClr val="0368E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922199" y="4918000"/>
            <a:ext cx="5360743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1" name="AutoShape 21"/>
          <p:cNvSpPr/>
          <p:nvPr/>
        </p:nvSpPr>
        <p:spPr>
          <a:xfrm flipH="1">
            <a:off x="903548" y="7606122"/>
            <a:ext cx="5360743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2" name="AutoShape 22"/>
          <p:cNvSpPr/>
          <p:nvPr/>
        </p:nvSpPr>
        <p:spPr>
          <a:xfrm flipH="1">
            <a:off x="6968969" y="4918000"/>
            <a:ext cx="5360743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3" name="AutoShape 23"/>
          <p:cNvSpPr/>
          <p:nvPr/>
        </p:nvSpPr>
        <p:spPr>
          <a:xfrm flipH="1">
            <a:off x="6968969" y="7596597"/>
            <a:ext cx="5360743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4" name="AutoShape 24"/>
          <p:cNvSpPr/>
          <p:nvPr/>
        </p:nvSpPr>
        <p:spPr>
          <a:xfrm flipH="1">
            <a:off x="12769458" y="4887693"/>
            <a:ext cx="5360743" cy="0"/>
          </a:xfrm>
          <a:prstGeom prst="line">
            <a:avLst/>
          </a:prstGeom>
          <a:ln w="19050" cap="flat">
            <a:solidFill>
              <a:srgbClr val="0040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Elementi grafici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03F8DA69-292D-00CB-BBB7-5FD9C8B52F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" t="30000" r="6024" b="29259"/>
          <a:stretch/>
        </p:blipFill>
        <p:spPr>
          <a:xfrm>
            <a:off x="53140" y="9586791"/>
            <a:ext cx="2093662" cy="6736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1671</Words>
  <Application>Microsoft Office PowerPoint</Application>
  <PresentationFormat>Personalizzato</PresentationFormat>
  <Paragraphs>218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Sole Serif Display 2</vt:lpstr>
      <vt:lpstr>Sole Serif Display 1</vt:lpstr>
      <vt:lpstr>Montserrat</vt:lpstr>
      <vt:lpstr>Calibri</vt:lpstr>
      <vt:lpstr>Montserrat Bold Italics</vt:lpstr>
      <vt:lpstr>Montserrat Bold</vt:lpstr>
      <vt:lpstr>Arial</vt:lpstr>
      <vt:lpstr>Sole Serif Display 3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Mediakit FITI 2026</dc:title>
  <dc:creator>Lanzani Maria Cristina</dc:creator>
  <cp:lastModifiedBy>Strada Tommaso</cp:lastModifiedBy>
  <cp:revision>10</cp:revision>
  <dcterms:created xsi:type="dcterms:W3CDTF">2006-08-16T00:00:00Z</dcterms:created>
  <dcterms:modified xsi:type="dcterms:W3CDTF">2026-01-30T17:22:55Z</dcterms:modified>
  <dc:identifier>DAG3Q4LiC90</dc:identifier>
</cp:coreProperties>
</file>