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1" r:id="rId5"/>
    <p:sldMasterId id="2147483724" r:id="rId6"/>
    <p:sldMasterId id="2147483737" r:id="rId7"/>
  </p:sldMasterIdLst>
  <p:notesMasterIdLst>
    <p:notesMasterId r:id="rId15"/>
  </p:notesMasterIdLst>
  <p:sldIdLst>
    <p:sldId id="256" r:id="rId8"/>
    <p:sldId id="437" r:id="rId9"/>
    <p:sldId id="2147379038" r:id="rId10"/>
    <p:sldId id="2147379039" r:id="rId11"/>
    <p:sldId id="2146848405" r:id="rId12"/>
    <p:sldId id="2147379040" r:id="rId13"/>
    <p:sldId id="2147379041" r:id="rId14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B09391"/>
    <a:srgbClr val="BD867B"/>
    <a:srgbClr val="CC7D64"/>
    <a:srgbClr val="DC7A4B"/>
    <a:srgbClr val="ED7D31"/>
    <a:srgbClr val="F5E5D5"/>
    <a:srgbClr val="FCDBC8"/>
    <a:srgbClr val="005A84"/>
    <a:srgbClr val="4B8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6" autoAdjust="0"/>
    <p:restoredTop sz="89069" autoAdjust="0"/>
  </p:normalViewPr>
  <p:slideViewPr>
    <p:cSldViewPr snapToGrid="0">
      <p:cViewPr varScale="1">
        <p:scale>
          <a:sx n="64" d="100"/>
          <a:sy n="64" d="100"/>
        </p:scale>
        <p:origin x="8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2B2A4-3D12-49D7-BFDF-B593725E935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1CF1837-979D-418A-9328-64658DBC277F}">
      <dgm:prSet phldrT="[Testo]" custT="1"/>
      <dgm:spPr>
        <a:solidFill>
          <a:srgbClr val="F3A875"/>
        </a:solidFill>
      </dgm:spPr>
      <dgm:t>
        <a:bodyPr/>
        <a:lstStyle/>
        <a:p>
          <a:r>
            <a:rPr lang="it-IT" sz="1000" dirty="0">
              <a:latin typeface="Arial Black" panose="020B0A04020102020204" pitchFamily="34" charset="0"/>
            </a:rPr>
            <a:t>JANUARY</a:t>
          </a:r>
        </a:p>
      </dgm:t>
    </dgm:pt>
    <dgm:pt modelId="{1A241AED-4F05-4FA7-B013-3A582FC997A0}" type="parTrans" cxnId="{4833F518-B638-4776-911E-E1E21DE78E7B}">
      <dgm:prSet/>
      <dgm:spPr/>
      <dgm:t>
        <a:bodyPr/>
        <a:lstStyle/>
        <a:p>
          <a:endParaRPr lang="it-IT" sz="1000"/>
        </a:p>
      </dgm:t>
    </dgm:pt>
    <dgm:pt modelId="{F7054198-8045-403F-9128-161CDD6C7452}" type="sibTrans" cxnId="{4833F518-B638-4776-911E-E1E21DE78E7B}">
      <dgm:prSet/>
      <dgm:spPr/>
      <dgm:t>
        <a:bodyPr/>
        <a:lstStyle/>
        <a:p>
          <a:endParaRPr lang="it-IT" sz="1000"/>
        </a:p>
      </dgm:t>
    </dgm:pt>
    <dgm:pt modelId="{A278A964-A723-4623-878E-DF6ECA1B1B6B}">
      <dgm:prSet phldrT="[Testo]" custT="1"/>
      <dgm:spPr>
        <a:solidFill>
          <a:srgbClr val="ED7D31"/>
        </a:solidFill>
      </dgm:spPr>
      <dgm:t>
        <a:bodyPr/>
        <a:lstStyle/>
        <a:p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FEBRUARY</a:t>
          </a:r>
        </a:p>
      </dgm:t>
    </dgm:pt>
    <dgm:pt modelId="{11B55495-20F4-48D4-AEEF-A8BBB5D8F46F}" type="parTrans" cxnId="{AF64BAEB-B964-4020-A518-361139E37806}">
      <dgm:prSet/>
      <dgm:spPr/>
      <dgm:t>
        <a:bodyPr/>
        <a:lstStyle/>
        <a:p>
          <a:endParaRPr lang="it-IT" sz="1000"/>
        </a:p>
      </dgm:t>
    </dgm:pt>
    <dgm:pt modelId="{5EECF9AD-2275-415D-A417-39F05F5FC81A}" type="sibTrans" cxnId="{AF64BAEB-B964-4020-A518-361139E37806}">
      <dgm:prSet/>
      <dgm:spPr/>
      <dgm:t>
        <a:bodyPr/>
        <a:lstStyle/>
        <a:p>
          <a:endParaRPr lang="it-IT" sz="1000"/>
        </a:p>
      </dgm:t>
    </dgm:pt>
    <dgm:pt modelId="{6DB59BCA-4860-43A7-BFE2-DB7FE173B352}">
      <dgm:prSet phldrT="[Testo]" custT="1"/>
      <dgm:spPr>
        <a:solidFill>
          <a:srgbClr val="DC7A4B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MARCH</a:t>
          </a:r>
        </a:p>
      </dgm:t>
    </dgm:pt>
    <dgm:pt modelId="{8420E149-4A5E-4A6F-8295-8874379FA7C7}" type="parTrans" cxnId="{D80D3A16-82C6-4FEA-BACA-70EAF2C955CA}">
      <dgm:prSet/>
      <dgm:spPr/>
      <dgm:t>
        <a:bodyPr/>
        <a:lstStyle/>
        <a:p>
          <a:endParaRPr lang="it-IT" sz="1000"/>
        </a:p>
      </dgm:t>
    </dgm:pt>
    <dgm:pt modelId="{31ED2C8E-BD59-401D-8A73-A9F33D42232E}" type="sibTrans" cxnId="{D80D3A16-82C6-4FEA-BACA-70EAF2C955CA}">
      <dgm:prSet/>
      <dgm:spPr/>
      <dgm:t>
        <a:bodyPr/>
        <a:lstStyle/>
        <a:p>
          <a:endParaRPr lang="it-IT" sz="1000"/>
        </a:p>
      </dgm:t>
    </dgm:pt>
    <dgm:pt modelId="{9909EC72-47AA-445B-BF42-10C1BF2B91C9}">
      <dgm:prSet phldrT="[Testo]" custT="1"/>
      <dgm:spPr>
        <a:solidFill>
          <a:srgbClr val="CC7D64"/>
        </a:solidFill>
      </dgm:spPr>
      <dgm:t>
        <a:bodyPr/>
        <a:lstStyle/>
        <a:p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APRIL</a:t>
          </a:r>
        </a:p>
      </dgm:t>
    </dgm:pt>
    <dgm:pt modelId="{688FE350-3967-41D7-847C-902F6236AA2C}" type="parTrans" cxnId="{FBFFEC2B-93E2-40F2-A0B3-80A7546576C1}">
      <dgm:prSet/>
      <dgm:spPr/>
      <dgm:t>
        <a:bodyPr/>
        <a:lstStyle/>
        <a:p>
          <a:endParaRPr lang="it-IT" sz="1000"/>
        </a:p>
      </dgm:t>
    </dgm:pt>
    <dgm:pt modelId="{A21E30D0-88DD-4FAB-AF52-467E10FE79D5}" type="sibTrans" cxnId="{FBFFEC2B-93E2-40F2-A0B3-80A7546576C1}">
      <dgm:prSet/>
      <dgm:spPr/>
      <dgm:t>
        <a:bodyPr/>
        <a:lstStyle/>
        <a:p>
          <a:endParaRPr lang="it-IT" sz="1000"/>
        </a:p>
      </dgm:t>
    </dgm:pt>
    <dgm:pt modelId="{C0FB8AF6-E53C-482E-8E73-2F094E082AB9}">
      <dgm:prSet phldrT="[Testo]" custT="1"/>
      <dgm:spPr>
        <a:solidFill>
          <a:srgbClr val="BD867B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MAY</a:t>
          </a:r>
        </a:p>
      </dgm:t>
    </dgm:pt>
    <dgm:pt modelId="{D8CD6E62-3EE8-42C7-9A09-B2C2110DF189}" type="parTrans" cxnId="{3B7E3CDA-4F4C-477A-B79E-65B36D1B38EC}">
      <dgm:prSet/>
      <dgm:spPr/>
      <dgm:t>
        <a:bodyPr/>
        <a:lstStyle/>
        <a:p>
          <a:endParaRPr lang="it-IT" sz="1000"/>
        </a:p>
      </dgm:t>
    </dgm:pt>
    <dgm:pt modelId="{2D30342E-5EA2-4043-B15F-E577CB012FD5}" type="sibTrans" cxnId="{3B7E3CDA-4F4C-477A-B79E-65B36D1B38EC}">
      <dgm:prSet/>
      <dgm:spPr/>
      <dgm:t>
        <a:bodyPr/>
        <a:lstStyle/>
        <a:p>
          <a:endParaRPr lang="it-IT" sz="1000"/>
        </a:p>
      </dgm:t>
    </dgm:pt>
    <dgm:pt modelId="{B884915E-63AE-4D72-9A1E-C4DA27E80FC5}">
      <dgm:prSet phldrT="[Testo]" custT="1"/>
      <dgm:spPr>
        <a:solidFill>
          <a:srgbClr val="B09391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JUNE</a:t>
          </a:r>
        </a:p>
      </dgm:t>
    </dgm:pt>
    <dgm:pt modelId="{22E8A59C-864A-47A7-8C76-DA10B5221F8E}" type="parTrans" cxnId="{4FC0AC8D-BD5E-4868-8C9C-6A4245FB55A3}">
      <dgm:prSet/>
      <dgm:spPr/>
      <dgm:t>
        <a:bodyPr/>
        <a:lstStyle/>
        <a:p>
          <a:endParaRPr lang="it-IT" sz="1000"/>
        </a:p>
      </dgm:t>
    </dgm:pt>
    <dgm:pt modelId="{57603FCE-40F2-4D89-A2E4-3E9D51B54B50}" type="sibTrans" cxnId="{4FC0AC8D-BD5E-4868-8C9C-6A4245FB55A3}">
      <dgm:prSet/>
      <dgm:spPr/>
      <dgm:t>
        <a:bodyPr/>
        <a:lstStyle/>
        <a:p>
          <a:endParaRPr lang="it-IT" sz="1000"/>
        </a:p>
      </dgm:t>
    </dgm:pt>
    <dgm:pt modelId="{13BAEF36-AA6D-4C8F-BA69-8DFC6164086A}" type="pres">
      <dgm:prSet presAssocID="{D672B2A4-3D12-49D7-BFDF-B593725E9355}" presName="Name0" presStyleCnt="0">
        <dgm:presLayoutVars>
          <dgm:dir/>
          <dgm:animLvl val="lvl"/>
          <dgm:resizeHandles val="exact"/>
        </dgm:presLayoutVars>
      </dgm:prSet>
      <dgm:spPr/>
    </dgm:pt>
    <dgm:pt modelId="{644C4369-D466-4FB3-BEA0-B31849D11302}" type="pres">
      <dgm:prSet presAssocID="{A1CF1837-979D-418A-9328-64658DBC277F}" presName="parTxOnly" presStyleLbl="node1" presStyleIdx="0" presStyleCnt="6" custScaleX="101988" custScaleY="63796" custLinFactY="-100000" custLinFactNeighborX="-18162" custLinFactNeighborY="-124059">
        <dgm:presLayoutVars>
          <dgm:chMax val="0"/>
          <dgm:chPref val="0"/>
          <dgm:bulletEnabled val="1"/>
        </dgm:presLayoutVars>
      </dgm:prSet>
      <dgm:spPr/>
    </dgm:pt>
    <dgm:pt modelId="{C6BCABE1-02D3-48D4-A424-9A15F3924CF8}" type="pres">
      <dgm:prSet presAssocID="{F7054198-8045-403F-9128-161CDD6C7452}" presName="parTxOnlySpace" presStyleCnt="0"/>
      <dgm:spPr/>
    </dgm:pt>
    <dgm:pt modelId="{443CC812-C873-4C02-8A94-4CF2ED72BA14}" type="pres">
      <dgm:prSet presAssocID="{A278A964-A723-4623-878E-DF6ECA1B1B6B}" presName="parTxOnly" presStyleLbl="node1" presStyleIdx="1" presStyleCnt="6" custScaleY="63796" custLinFactY="-100000" custLinFactNeighborX="-872" custLinFactNeighborY="-123372">
        <dgm:presLayoutVars>
          <dgm:chMax val="0"/>
          <dgm:chPref val="0"/>
          <dgm:bulletEnabled val="1"/>
        </dgm:presLayoutVars>
      </dgm:prSet>
      <dgm:spPr/>
    </dgm:pt>
    <dgm:pt modelId="{D2847AF1-B30C-4A27-9A40-37F349E11366}" type="pres">
      <dgm:prSet presAssocID="{5EECF9AD-2275-415D-A417-39F05F5FC81A}" presName="parTxOnlySpace" presStyleCnt="0"/>
      <dgm:spPr/>
    </dgm:pt>
    <dgm:pt modelId="{E5CDF4C4-E9E6-4353-BBDC-04B78823BAB3}" type="pres">
      <dgm:prSet presAssocID="{6DB59BCA-4860-43A7-BFE2-DB7FE173B352}" presName="parTxOnly" presStyleLbl="node1" presStyleIdx="2" presStyleCnt="6" custScaleX="94493" custScaleY="63796" custLinFactY="-100000" custLinFactNeighborX="-6011" custLinFactNeighborY="-123991">
        <dgm:presLayoutVars>
          <dgm:chMax val="0"/>
          <dgm:chPref val="0"/>
          <dgm:bulletEnabled val="1"/>
        </dgm:presLayoutVars>
      </dgm:prSet>
      <dgm:spPr/>
    </dgm:pt>
    <dgm:pt modelId="{E086B75A-7E11-4A31-AA3B-36D7AF132357}" type="pres">
      <dgm:prSet presAssocID="{31ED2C8E-BD59-401D-8A73-A9F33D42232E}" presName="parTxOnlySpace" presStyleCnt="0"/>
      <dgm:spPr/>
    </dgm:pt>
    <dgm:pt modelId="{A7FFC73D-9177-404F-998E-57E8B992CE8C}" type="pres">
      <dgm:prSet presAssocID="{9909EC72-47AA-445B-BF42-10C1BF2B91C9}" presName="parTxOnly" presStyleLbl="node1" presStyleIdx="3" presStyleCnt="6" custScaleY="63796" custLinFactY="-100000" custLinFactNeighborX="-12732" custLinFactNeighborY="-124199">
        <dgm:presLayoutVars>
          <dgm:chMax val="0"/>
          <dgm:chPref val="0"/>
          <dgm:bulletEnabled val="1"/>
        </dgm:presLayoutVars>
      </dgm:prSet>
      <dgm:spPr/>
    </dgm:pt>
    <dgm:pt modelId="{822BAB9E-FB51-420E-9EE8-28EC666AFD55}" type="pres">
      <dgm:prSet presAssocID="{A21E30D0-88DD-4FAB-AF52-467E10FE79D5}" presName="parTxOnlySpace" presStyleCnt="0"/>
      <dgm:spPr/>
    </dgm:pt>
    <dgm:pt modelId="{C4EF133F-84DE-4ABD-A7F9-09A032B82CD7}" type="pres">
      <dgm:prSet presAssocID="{C0FB8AF6-E53C-482E-8E73-2F094E082AB9}" presName="parTxOnly" presStyleLbl="node1" presStyleIdx="4" presStyleCnt="6" custScaleY="63796" custLinFactY="-100000" custLinFactNeighborX="-12698" custLinFactNeighborY="-123524">
        <dgm:presLayoutVars>
          <dgm:chMax val="0"/>
          <dgm:chPref val="0"/>
          <dgm:bulletEnabled val="1"/>
        </dgm:presLayoutVars>
      </dgm:prSet>
      <dgm:spPr/>
    </dgm:pt>
    <dgm:pt modelId="{38657349-1D5F-48C7-A3DF-8F0ABD12E8AC}" type="pres">
      <dgm:prSet presAssocID="{2D30342E-5EA2-4043-B15F-E577CB012FD5}" presName="parTxOnlySpace" presStyleCnt="0"/>
      <dgm:spPr/>
    </dgm:pt>
    <dgm:pt modelId="{FF0F772F-9554-4DD8-9F2D-1F59A9AE1F38}" type="pres">
      <dgm:prSet presAssocID="{B884915E-63AE-4D72-9A1E-C4DA27E80FC5}" presName="parTxOnly" presStyleLbl="node1" presStyleIdx="5" presStyleCnt="6" custScaleY="63796" custLinFactY="-100000" custLinFactNeighborX="-17729" custLinFactNeighborY="-125903">
        <dgm:presLayoutVars>
          <dgm:chMax val="0"/>
          <dgm:chPref val="0"/>
          <dgm:bulletEnabled val="1"/>
        </dgm:presLayoutVars>
      </dgm:prSet>
      <dgm:spPr/>
    </dgm:pt>
  </dgm:ptLst>
  <dgm:cxnLst>
    <dgm:cxn modelId="{D80D3A16-82C6-4FEA-BACA-70EAF2C955CA}" srcId="{D672B2A4-3D12-49D7-BFDF-B593725E9355}" destId="{6DB59BCA-4860-43A7-BFE2-DB7FE173B352}" srcOrd="2" destOrd="0" parTransId="{8420E149-4A5E-4A6F-8295-8874379FA7C7}" sibTransId="{31ED2C8E-BD59-401D-8A73-A9F33D42232E}"/>
    <dgm:cxn modelId="{4833F518-B638-4776-911E-E1E21DE78E7B}" srcId="{D672B2A4-3D12-49D7-BFDF-B593725E9355}" destId="{A1CF1837-979D-418A-9328-64658DBC277F}" srcOrd="0" destOrd="0" parTransId="{1A241AED-4F05-4FA7-B013-3A582FC997A0}" sibTransId="{F7054198-8045-403F-9128-161CDD6C7452}"/>
    <dgm:cxn modelId="{FBFFEC2B-93E2-40F2-A0B3-80A7546576C1}" srcId="{D672B2A4-3D12-49D7-BFDF-B593725E9355}" destId="{9909EC72-47AA-445B-BF42-10C1BF2B91C9}" srcOrd="3" destOrd="0" parTransId="{688FE350-3967-41D7-847C-902F6236AA2C}" sibTransId="{A21E30D0-88DD-4FAB-AF52-467E10FE79D5}"/>
    <dgm:cxn modelId="{C5F78233-D41A-464C-A184-44A63C2C94AD}" type="presOf" srcId="{A278A964-A723-4623-878E-DF6ECA1B1B6B}" destId="{443CC812-C873-4C02-8A94-4CF2ED72BA14}" srcOrd="0" destOrd="0" presId="urn:microsoft.com/office/officeart/2005/8/layout/chevron1"/>
    <dgm:cxn modelId="{EDA1AD36-E1DE-408E-B4CF-D03FD9EFCF18}" type="presOf" srcId="{9909EC72-47AA-445B-BF42-10C1BF2B91C9}" destId="{A7FFC73D-9177-404F-998E-57E8B992CE8C}" srcOrd="0" destOrd="0" presId="urn:microsoft.com/office/officeart/2005/8/layout/chevron1"/>
    <dgm:cxn modelId="{161C7B54-2C93-4ADD-ABFF-C9F763DA4FC0}" type="presOf" srcId="{6DB59BCA-4860-43A7-BFE2-DB7FE173B352}" destId="{E5CDF4C4-E9E6-4353-BBDC-04B78823BAB3}" srcOrd="0" destOrd="0" presId="urn:microsoft.com/office/officeart/2005/8/layout/chevron1"/>
    <dgm:cxn modelId="{EC1BF879-2E82-41DD-8294-86043D33162E}" type="presOf" srcId="{B884915E-63AE-4D72-9A1E-C4DA27E80FC5}" destId="{FF0F772F-9554-4DD8-9F2D-1F59A9AE1F38}" srcOrd="0" destOrd="0" presId="urn:microsoft.com/office/officeart/2005/8/layout/chevron1"/>
    <dgm:cxn modelId="{1479B685-D1E3-4240-8047-64FA30B76CE4}" type="presOf" srcId="{C0FB8AF6-E53C-482E-8E73-2F094E082AB9}" destId="{C4EF133F-84DE-4ABD-A7F9-09A032B82CD7}" srcOrd="0" destOrd="0" presId="urn:microsoft.com/office/officeart/2005/8/layout/chevron1"/>
    <dgm:cxn modelId="{4FC0AC8D-BD5E-4868-8C9C-6A4245FB55A3}" srcId="{D672B2A4-3D12-49D7-BFDF-B593725E9355}" destId="{B884915E-63AE-4D72-9A1E-C4DA27E80FC5}" srcOrd="5" destOrd="0" parTransId="{22E8A59C-864A-47A7-8C76-DA10B5221F8E}" sibTransId="{57603FCE-40F2-4D89-A2E4-3E9D51B54B50}"/>
    <dgm:cxn modelId="{685BE9C2-A056-4513-B84E-4F83C9395E85}" type="presOf" srcId="{A1CF1837-979D-418A-9328-64658DBC277F}" destId="{644C4369-D466-4FB3-BEA0-B31849D11302}" srcOrd="0" destOrd="0" presId="urn:microsoft.com/office/officeart/2005/8/layout/chevron1"/>
    <dgm:cxn modelId="{3B7E3CDA-4F4C-477A-B79E-65B36D1B38EC}" srcId="{D672B2A4-3D12-49D7-BFDF-B593725E9355}" destId="{C0FB8AF6-E53C-482E-8E73-2F094E082AB9}" srcOrd="4" destOrd="0" parTransId="{D8CD6E62-3EE8-42C7-9A09-B2C2110DF189}" sibTransId="{2D30342E-5EA2-4043-B15F-E577CB012FD5}"/>
    <dgm:cxn modelId="{AF64BAEB-B964-4020-A518-361139E37806}" srcId="{D672B2A4-3D12-49D7-BFDF-B593725E9355}" destId="{A278A964-A723-4623-878E-DF6ECA1B1B6B}" srcOrd="1" destOrd="0" parTransId="{11B55495-20F4-48D4-AEEF-A8BBB5D8F46F}" sibTransId="{5EECF9AD-2275-415D-A417-39F05F5FC81A}"/>
    <dgm:cxn modelId="{119023F0-F8D5-4320-8E76-6DFEC3EE8B5D}" type="presOf" srcId="{D672B2A4-3D12-49D7-BFDF-B593725E9355}" destId="{13BAEF36-AA6D-4C8F-BA69-8DFC6164086A}" srcOrd="0" destOrd="0" presId="urn:microsoft.com/office/officeart/2005/8/layout/chevron1"/>
    <dgm:cxn modelId="{E3D742C0-45F2-4867-9355-272EA66AA6F7}" type="presParOf" srcId="{13BAEF36-AA6D-4C8F-BA69-8DFC6164086A}" destId="{644C4369-D466-4FB3-BEA0-B31849D11302}" srcOrd="0" destOrd="0" presId="urn:microsoft.com/office/officeart/2005/8/layout/chevron1"/>
    <dgm:cxn modelId="{CA65886D-A501-4C22-8D15-EAEB75589808}" type="presParOf" srcId="{13BAEF36-AA6D-4C8F-BA69-8DFC6164086A}" destId="{C6BCABE1-02D3-48D4-A424-9A15F3924CF8}" srcOrd="1" destOrd="0" presId="urn:microsoft.com/office/officeart/2005/8/layout/chevron1"/>
    <dgm:cxn modelId="{B8BA56AF-9154-40BF-AEC1-D1A1C0596998}" type="presParOf" srcId="{13BAEF36-AA6D-4C8F-BA69-8DFC6164086A}" destId="{443CC812-C873-4C02-8A94-4CF2ED72BA14}" srcOrd="2" destOrd="0" presId="urn:microsoft.com/office/officeart/2005/8/layout/chevron1"/>
    <dgm:cxn modelId="{052BD6F5-4AC6-4D60-8C98-01CED558D4FB}" type="presParOf" srcId="{13BAEF36-AA6D-4C8F-BA69-8DFC6164086A}" destId="{D2847AF1-B30C-4A27-9A40-37F349E11366}" srcOrd="3" destOrd="0" presId="urn:microsoft.com/office/officeart/2005/8/layout/chevron1"/>
    <dgm:cxn modelId="{C508B6F6-9065-4AE9-8977-3AC49ECDB126}" type="presParOf" srcId="{13BAEF36-AA6D-4C8F-BA69-8DFC6164086A}" destId="{E5CDF4C4-E9E6-4353-BBDC-04B78823BAB3}" srcOrd="4" destOrd="0" presId="urn:microsoft.com/office/officeart/2005/8/layout/chevron1"/>
    <dgm:cxn modelId="{056D19BC-D8DA-4029-8E5B-7C117C896928}" type="presParOf" srcId="{13BAEF36-AA6D-4C8F-BA69-8DFC6164086A}" destId="{E086B75A-7E11-4A31-AA3B-36D7AF132357}" srcOrd="5" destOrd="0" presId="urn:microsoft.com/office/officeart/2005/8/layout/chevron1"/>
    <dgm:cxn modelId="{8576219D-3F44-41E5-AE96-F6C77D57689D}" type="presParOf" srcId="{13BAEF36-AA6D-4C8F-BA69-8DFC6164086A}" destId="{A7FFC73D-9177-404F-998E-57E8B992CE8C}" srcOrd="6" destOrd="0" presId="urn:microsoft.com/office/officeart/2005/8/layout/chevron1"/>
    <dgm:cxn modelId="{70DC680D-E839-478B-B9EE-68A8C9B36372}" type="presParOf" srcId="{13BAEF36-AA6D-4C8F-BA69-8DFC6164086A}" destId="{822BAB9E-FB51-420E-9EE8-28EC666AFD55}" srcOrd="7" destOrd="0" presId="urn:microsoft.com/office/officeart/2005/8/layout/chevron1"/>
    <dgm:cxn modelId="{FBCE15B6-D94D-4A0B-9193-C9F29229EA39}" type="presParOf" srcId="{13BAEF36-AA6D-4C8F-BA69-8DFC6164086A}" destId="{C4EF133F-84DE-4ABD-A7F9-09A032B82CD7}" srcOrd="8" destOrd="0" presId="urn:microsoft.com/office/officeart/2005/8/layout/chevron1"/>
    <dgm:cxn modelId="{F6706141-6ECD-47CC-B655-73971E4C3298}" type="presParOf" srcId="{13BAEF36-AA6D-4C8F-BA69-8DFC6164086A}" destId="{38657349-1D5F-48C7-A3DF-8F0ABD12E8AC}" srcOrd="9" destOrd="0" presId="urn:microsoft.com/office/officeart/2005/8/layout/chevron1"/>
    <dgm:cxn modelId="{A22F7604-DE98-4C46-B81F-944A80DED79F}" type="presParOf" srcId="{13BAEF36-AA6D-4C8F-BA69-8DFC6164086A}" destId="{FF0F772F-9554-4DD8-9F2D-1F59A9AE1F3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2B2A4-3D12-49D7-BFDF-B593725E935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1CF1837-979D-418A-9328-64658DBC277F}">
      <dgm:prSet phldrT="[Testo]" custT="1"/>
      <dgm:spPr>
        <a:solidFill>
          <a:srgbClr val="F3A87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000" dirty="0">
              <a:latin typeface="Arial Black" panose="020B0A04020102020204" pitchFamily="34" charset="0"/>
            </a:rPr>
            <a:t>JULY</a:t>
          </a:r>
        </a:p>
      </dgm:t>
    </dgm:pt>
    <dgm:pt modelId="{1A241AED-4F05-4FA7-B013-3A582FC997A0}" type="parTrans" cxnId="{4833F518-B638-4776-911E-E1E21DE78E7B}">
      <dgm:prSet/>
      <dgm:spPr/>
      <dgm:t>
        <a:bodyPr/>
        <a:lstStyle/>
        <a:p>
          <a:endParaRPr lang="it-IT" sz="1000"/>
        </a:p>
      </dgm:t>
    </dgm:pt>
    <dgm:pt modelId="{F7054198-8045-403F-9128-161CDD6C7452}" type="sibTrans" cxnId="{4833F518-B638-4776-911E-E1E21DE78E7B}">
      <dgm:prSet/>
      <dgm:spPr/>
      <dgm:t>
        <a:bodyPr/>
        <a:lstStyle/>
        <a:p>
          <a:endParaRPr lang="it-IT" sz="1000"/>
        </a:p>
      </dgm:t>
    </dgm:pt>
    <dgm:pt modelId="{A278A964-A723-4623-878E-DF6ECA1B1B6B}">
      <dgm:prSet phldrT="[Testo]" custT="1"/>
      <dgm:spPr>
        <a:solidFill>
          <a:srgbClr val="ED7D31"/>
        </a:solidFill>
      </dgm:spPr>
      <dgm:t>
        <a:bodyPr/>
        <a:lstStyle/>
        <a:p>
          <a:r>
            <a:rPr lang="it-IT" sz="900" kern="1200" dirty="0">
              <a:latin typeface="Arial Black" panose="020B0A04020102020204" pitchFamily="34" charset="0"/>
              <a:ea typeface="+mn-ea"/>
              <a:cs typeface="+mn-cs"/>
            </a:rPr>
            <a:t>SEPTEMBER</a:t>
          </a:r>
        </a:p>
      </dgm:t>
    </dgm:pt>
    <dgm:pt modelId="{11B55495-20F4-48D4-AEEF-A8BBB5D8F46F}" type="parTrans" cxnId="{AF64BAEB-B964-4020-A518-361139E37806}">
      <dgm:prSet/>
      <dgm:spPr/>
      <dgm:t>
        <a:bodyPr/>
        <a:lstStyle/>
        <a:p>
          <a:endParaRPr lang="it-IT" sz="1000"/>
        </a:p>
      </dgm:t>
    </dgm:pt>
    <dgm:pt modelId="{5EECF9AD-2275-415D-A417-39F05F5FC81A}" type="sibTrans" cxnId="{AF64BAEB-B964-4020-A518-361139E37806}">
      <dgm:prSet/>
      <dgm:spPr/>
      <dgm:t>
        <a:bodyPr/>
        <a:lstStyle/>
        <a:p>
          <a:endParaRPr lang="it-IT" sz="1000"/>
        </a:p>
      </dgm:t>
    </dgm:pt>
    <dgm:pt modelId="{6DB59BCA-4860-43A7-BFE2-DB7FE173B352}">
      <dgm:prSet phldrT="[Testo]" custT="1"/>
      <dgm:spPr>
        <a:solidFill>
          <a:srgbClr val="DC7A4B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OCTOBER</a:t>
          </a:r>
        </a:p>
      </dgm:t>
    </dgm:pt>
    <dgm:pt modelId="{8420E149-4A5E-4A6F-8295-8874379FA7C7}" type="parTrans" cxnId="{D80D3A16-82C6-4FEA-BACA-70EAF2C955CA}">
      <dgm:prSet/>
      <dgm:spPr/>
      <dgm:t>
        <a:bodyPr/>
        <a:lstStyle/>
        <a:p>
          <a:endParaRPr lang="it-IT" sz="1000"/>
        </a:p>
      </dgm:t>
    </dgm:pt>
    <dgm:pt modelId="{31ED2C8E-BD59-401D-8A73-A9F33D42232E}" type="sibTrans" cxnId="{D80D3A16-82C6-4FEA-BACA-70EAF2C955CA}">
      <dgm:prSet/>
      <dgm:spPr/>
      <dgm:t>
        <a:bodyPr/>
        <a:lstStyle/>
        <a:p>
          <a:endParaRPr lang="it-IT" sz="1000"/>
        </a:p>
      </dgm:t>
    </dgm:pt>
    <dgm:pt modelId="{9909EC72-47AA-445B-BF42-10C1BF2B91C9}">
      <dgm:prSet phldrT="[Testo]" custT="1"/>
      <dgm:spPr>
        <a:solidFill>
          <a:srgbClr val="CC7D64"/>
        </a:solidFill>
      </dgm:spPr>
      <dgm:t>
        <a:bodyPr/>
        <a:lstStyle/>
        <a:p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NOVEMBER</a:t>
          </a:r>
        </a:p>
      </dgm:t>
    </dgm:pt>
    <dgm:pt modelId="{688FE350-3967-41D7-847C-902F6236AA2C}" type="parTrans" cxnId="{FBFFEC2B-93E2-40F2-A0B3-80A7546576C1}">
      <dgm:prSet/>
      <dgm:spPr/>
      <dgm:t>
        <a:bodyPr/>
        <a:lstStyle/>
        <a:p>
          <a:endParaRPr lang="it-IT" sz="1000"/>
        </a:p>
      </dgm:t>
    </dgm:pt>
    <dgm:pt modelId="{A21E30D0-88DD-4FAB-AF52-467E10FE79D5}" type="sibTrans" cxnId="{FBFFEC2B-93E2-40F2-A0B3-80A7546576C1}">
      <dgm:prSet/>
      <dgm:spPr/>
      <dgm:t>
        <a:bodyPr/>
        <a:lstStyle/>
        <a:p>
          <a:endParaRPr lang="it-IT" sz="1000"/>
        </a:p>
      </dgm:t>
    </dgm:pt>
    <dgm:pt modelId="{C0FB8AF6-E53C-482E-8E73-2F094E082AB9}">
      <dgm:prSet phldrT="[Testo]" custT="1"/>
      <dgm:spPr>
        <a:solidFill>
          <a:srgbClr val="BD867B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DECEMBER</a:t>
          </a:r>
        </a:p>
      </dgm:t>
    </dgm:pt>
    <dgm:pt modelId="{D8CD6E62-3EE8-42C7-9A09-B2C2110DF189}" type="parTrans" cxnId="{3B7E3CDA-4F4C-477A-B79E-65B36D1B38EC}">
      <dgm:prSet/>
      <dgm:spPr/>
      <dgm:t>
        <a:bodyPr/>
        <a:lstStyle/>
        <a:p>
          <a:endParaRPr lang="it-IT" sz="1000"/>
        </a:p>
      </dgm:t>
    </dgm:pt>
    <dgm:pt modelId="{2D30342E-5EA2-4043-B15F-E577CB012FD5}" type="sibTrans" cxnId="{3B7E3CDA-4F4C-477A-B79E-65B36D1B38EC}">
      <dgm:prSet/>
      <dgm:spPr/>
      <dgm:t>
        <a:bodyPr/>
        <a:lstStyle/>
        <a:p>
          <a:endParaRPr lang="it-IT" sz="1000"/>
        </a:p>
      </dgm:t>
    </dgm:pt>
    <dgm:pt modelId="{13BAEF36-AA6D-4C8F-BA69-8DFC6164086A}" type="pres">
      <dgm:prSet presAssocID="{D672B2A4-3D12-49D7-BFDF-B593725E9355}" presName="Name0" presStyleCnt="0">
        <dgm:presLayoutVars>
          <dgm:dir/>
          <dgm:animLvl val="lvl"/>
          <dgm:resizeHandles val="exact"/>
        </dgm:presLayoutVars>
      </dgm:prSet>
      <dgm:spPr/>
    </dgm:pt>
    <dgm:pt modelId="{644C4369-D466-4FB3-BEA0-B31849D11302}" type="pres">
      <dgm:prSet presAssocID="{A1CF1837-979D-418A-9328-64658DBC277F}" presName="parTxOnly" presStyleLbl="node1" presStyleIdx="0" presStyleCnt="5" custScaleX="101988" custScaleY="63796" custLinFactNeighborX="-761" custLinFactNeighborY="-17710">
        <dgm:presLayoutVars>
          <dgm:chMax val="0"/>
          <dgm:chPref val="0"/>
          <dgm:bulletEnabled val="1"/>
        </dgm:presLayoutVars>
      </dgm:prSet>
      <dgm:spPr/>
    </dgm:pt>
    <dgm:pt modelId="{C6BCABE1-02D3-48D4-A424-9A15F3924CF8}" type="pres">
      <dgm:prSet presAssocID="{F7054198-8045-403F-9128-161CDD6C7452}" presName="parTxOnlySpace" presStyleCnt="0"/>
      <dgm:spPr/>
    </dgm:pt>
    <dgm:pt modelId="{443CC812-C873-4C02-8A94-4CF2ED72BA14}" type="pres">
      <dgm:prSet presAssocID="{A278A964-A723-4623-878E-DF6ECA1B1B6B}" presName="parTxOnly" presStyleLbl="node1" presStyleIdx="1" presStyleCnt="5" custScaleY="63796" custLinFactNeighborX="-35432" custLinFactNeighborY="-19870">
        <dgm:presLayoutVars>
          <dgm:chMax val="0"/>
          <dgm:chPref val="0"/>
          <dgm:bulletEnabled val="1"/>
        </dgm:presLayoutVars>
      </dgm:prSet>
      <dgm:spPr/>
    </dgm:pt>
    <dgm:pt modelId="{D2847AF1-B30C-4A27-9A40-37F349E11366}" type="pres">
      <dgm:prSet presAssocID="{5EECF9AD-2275-415D-A417-39F05F5FC81A}" presName="parTxOnlySpace" presStyleCnt="0"/>
      <dgm:spPr/>
    </dgm:pt>
    <dgm:pt modelId="{E5CDF4C4-E9E6-4353-BBDC-04B78823BAB3}" type="pres">
      <dgm:prSet presAssocID="{6DB59BCA-4860-43A7-BFE2-DB7FE173B352}" presName="parTxOnly" presStyleLbl="node1" presStyleIdx="2" presStyleCnt="5" custScaleX="94493" custScaleY="63796" custLinFactNeighborX="-57851" custLinFactNeighborY="-19870">
        <dgm:presLayoutVars>
          <dgm:chMax val="0"/>
          <dgm:chPref val="0"/>
          <dgm:bulletEnabled val="1"/>
        </dgm:presLayoutVars>
      </dgm:prSet>
      <dgm:spPr/>
    </dgm:pt>
    <dgm:pt modelId="{E086B75A-7E11-4A31-AA3B-36D7AF132357}" type="pres">
      <dgm:prSet presAssocID="{31ED2C8E-BD59-401D-8A73-A9F33D42232E}" presName="parTxOnlySpace" presStyleCnt="0"/>
      <dgm:spPr/>
    </dgm:pt>
    <dgm:pt modelId="{A7FFC73D-9177-404F-998E-57E8B992CE8C}" type="pres">
      <dgm:prSet presAssocID="{9909EC72-47AA-445B-BF42-10C1BF2B91C9}" presName="parTxOnly" presStyleLbl="node1" presStyleIdx="3" presStyleCnt="5" custScaleY="63796" custLinFactNeighborX="-73212" custLinFactNeighborY="-19870">
        <dgm:presLayoutVars>
          <dgm:chMax val="0"/>
          <dgm:chPref val="0"/>
          <dgm:bulletEnabled val="1"/>
        </dgm:presLayoutVars>
      </dgm:prSet>
      <dgm:spPr/>
    </dgm:pt>
    <dgm:pt modelId="{822BAB9E-FB51-420E-9EE8-28EC666AFD55}" type="pres">
      <dgm:prSet presAssocID="{A21E30D0-88DD-4FAB-AF52-467E10FE79D5}" presName="parTxOnlySpace" presStyleCnt="0"/>
      <dgm:spPr/>
    </dgm:pt>
    <dgm:pt modelId="{C4EF133F-84DE-4ABD-A7F9-09A032B82CD7}" type="pres">
      <dgm:prSet presAssocID="{C0FB8AF6-E53C-482E-8E73-2F094E082AB9}" presName="parTxOnly" presStyleLbl="node1" presStyleIdx="4" presStyleCnt="5" custScaleY="63796" custLinFactX="-774" custLinFactNeighborX="-100000" custLinFactNeighborY="-19870">
        <dgm:presLayoutVars>
          <dgm:chMax val="0"/>
          <dgm:chPref val="0"/>
          <dgm:bulletEnabled val="1"/>
        </dgm:presLayoutVars>
      </dgm:prSet>
      <dgm:spPr/>
    </dgm:pt>
  </dgm:ptLst>
  <dgm:cxnLst>
    <dgm:cxn modelId="{D80D3A16-82C6-4FEA-BACA-70EAF2C955CA}" srcId="{D672B2A4-3D12-49D7-BFDF-B593725E9355}" destId="{6DB59BCA-4860-43A7-BFE2-DB7FE173B352}" srcOrd="2" destOrd="0" parTransId="{8420E149-4A5E-4A6F-8295-8874379FA7C7}" sibTransId="{31ED2C8E-BD59-401D-8A73-A9F33D42232E}"/>
    <dgm:cxn modelId="{4833F518-B638-4776-911E-E1E21DE78E7B}" srcId="{D672B2A4-3D12-49D7-BFDF-B593725E9355}" destId="{A1CF1837-979D-418A-9328-64658DBC277F}" srcOrd="0" destOrd="0" parTransId="{1A241AED-4F05-4FA7-B013-3A582FC997A0}" sibTransId="{F7054198-8045-403F-9128-161CDD6C7452}"/>
    <dgm:cxn modelId="{FBFFEC2B-93E2-40F2-A0B3-80A7546576C1}" srcId="{D672B2A4-3D12-49D7-BFDF-B593725E9355}" destId="{9909EC72-47AA-445B-BF42-10C1BF2B91C9}" srcOrd="3" destOrd="0" parTransId="{688FE350-3967-41D7-847C-902F6236AA2C}" sibTransId="{A21E30D0-88DD-4FAB-AF52-467E10FE79D5}"/>
    <dgm:cxn modelId="{C5F78233-D41A-464C-A184-44A63C2C94AD}" type="presOf" srcId="{A278A964-A723-4623-878E-DF6ECA1B1B6B}" destId="{443CC812-C873-4C02-8A94-4CF2ED72BA14}" srcOrd="0" destOrd="0" presId="urn:microsoft.com/office/officeart/2005/8/layout/chevron1"/>
    <dgm:cxn modelId="{EDA1AD36-E1DE-408E-B4CF-D03FD9EFCF18}" type="presOf" srcId="{9909EC72-47AA-445B-BF42-10C1BF2B91C9}" destId="{A7FFC73D-9177-404F-998E-57E8B992CE8C}" srcOrd="0" destOrd="0" presId="urn:microsoft.com/office/officeart/2005/8/layout/chevron1"/>
    <dgm:cxn modelId="{161C7B54-2C93-4ADD-ABFF-C9F763DA4FC0}" type="presOf" srcId="{6DB59BCA-4860-43A7-BFE2-DB7FE173B352}" destId="{E5CDF4C4-E9E6-4353-BBDC-04B78823BAB3}" srcOrd="0" destOrd="0" presId="urn:microsoft.com/office/officeart/2005/8/layout/chevron1"/>
    <dgm:cxn modelId="{1479B685-D1E3-4240-8047-64FA30B76CE4}" type="presOf" srcId="{C0FB8AF6-E53C-482E-8E73-2F094E082AB9}" destId="{C4EF133F-84DE-4ABD-A7F9-09A032B82CD7}" srcOrd="0" destOrd="0" presId="urn:microsoft.com/office/officeart/2005/8/layout/chevron1"/>
    <dgm:cxn modelId="{685BE9C2-A056-4513-B84E-4F83C9395E85}" type="presOf" srcId="{A1CF1837-979D-418A-9328-64658DBC277F}" destId="{644C4369-D466-4FB3-BEA0-B31849D11302}" srcOrd="0" destOrd="0" presId="urn:microsoft.com/office/officeart/2005/8/layout/chevron1"/>
    <dgm:cxn modelId="{3B7E3CDA-4F4C-477A-B79E-65B36D1B38EC}" srcId="{D672B2A4-3D12-49D7-BFDF-B593725E9355}" destId="{C0FB8AF6-E53C-482E-8E73-2F094E082AB9}" srcOrd="4" destOrd="0" parTransId="{D8CD6E62-3EE8-42C7-9A09-B2C2110DF189}" sibTransId="{2D30342E-5EA2-4043-B15F-E577CB012FD5}"/>
    <dgm:cxn modelId="{AF64BAEB-B964-4020-A518-361139E37806}" srcId="{D672B2A4-3D12-49D7-BFDF-B593725E9355}" destId="{A278A964-A723-4623-878E-DF6ECA1B1B6B}" srcOrd="1" destOrd="0" parTransId="{11B55495-20F4-48D4-AEEF-A8BBB5D8F46F}" sibTransId="{5EECF9AD-2275-415D-A417-39F05F5FC81A}"/>
    <dgm:cxn modelId="{119023F0-F8D5-4320-8E76-6DFEC3EE8B5D}" type="presOf" srcId="{D672B2A4-3D12-49D7-BFDF-B593725E9355}" destId="{13BAEF36-AA6D-4C8F-BA69-8DFC6164086A}" srcOrd="0" destOrd="0" presId="urn:microsoft.com/office/officeart/2005/8/layout/chevron1"/>
    <dgm:cxn modelId="{E3D742C0-45F2-4867-9355-272EA66AA6F7}" type="presParOf" srcId="{13BAEF36-AA6D-4C8F-BA69-8DFC6164086A}" destId="{644C4369-D466-4FB3-BEA0-B31849D11302}" srcOrd="0" destOrd="0" presId="urn:microsoft.com/office/officeart/2005/8/layout/chevron1"/>
    <dgm:cxn modelId="{CA65886D-A501-4C22-8D15-EAEB75589808}" type="presParOf" srcId="{13BAEF36-AA6D-4C8F-BA69-8DFC6164086A}" destId="{C6BCABE1-02D3-48D4-A424-9A15F3924CF8}" srcOrd="1" destOrd="0" presId="urn:microsoft.com/office/officeart/2005/8/layout/chevron1"/>
    <dgm:cxn modelId="{B8BA56AF-9154-40BF-AEC1-D1A1C0596998}" type="presParOf" srcId="{13BAEF36-AA6D-4C8F-BA69-8DFC6164086A}" destId="{443CC812-C873-4C02-8A94-4CF2ED72BA14}" srcOrd="2" destOrd="0" presId="urn:microsoft.com/office/officeart/2005/8/layout/chevron1"/>
    <dgm:cxn modelId="{052BD6F5-4AC6-4D60-8C98-01CED558D4FB}" type="presParOf" srcId="{13BAEF36-AA6D-4C8F-BA69-8DFC6164086A}" destId="{D2847AF1-B30C-4A27-9A40-37F349E11366}" srcOrd="3" destOrd="0" presId="urn:microsoft.com/office/officeart/2005/8/layout/chevron1"/>
    <dgm:cxn modelId="{C508B6F6-9065-4AE9-8977-3AC49ECDB126}" type="presParOf" srcId="{13BAEF36-AA6D-4C8F-BA69-8DFC6164086A}" destId="{E5CDF4C4-E9E6-4353-BBDC-04B78823BAB3}" srcOrd="4" destOrd="0" presId="urn:microsoft.com/office/officeart/2005/8/layout/chevron1"/>
    <dgm:cxn modelId="{056D19BC-D8DA-4029-8E5B-7C117C896928}" type="presParOf" srcId="{13BAEF36-AA6D-4C8F-BA69-8DFC6164086A}" destId="{E086B75A-7E11-4A31-AA3B-36D7AF132357}" srcOrd="5" destOrd="0" presId="urn:microsoft.com/office/officeart/2005/8/layout/chevron1"/>
    <dgm:cxn modelId="{8576219D-3F44-41E5-AE96-F6C77D57689D}" type="presParOf" srcId="{13BAEF36-AA6D-4C8F-BA69-8DFC6164086A}" destId="{A7FFC73D-9177-404F-998E-57E8B992CE8C}" srcOrd="6" destOrd="0" presId="urn:microsoft.com/office/officeart/2005/8/layout/chevron1"/>
    <dgm:cxn modelId="{70DC680D-E839-478B-B9EE-68A8C9B36372}" type="presParOf" srcId="{13BAEF36-AA6D-4C8F-BA69-8DFC6164086A}" destId="{822BAB9E-FB51-420E-9EE8-28EC666AFD55}" srcOrd="7" destOrd="0" presId="urn:microsoft.com/office/officeart/2005/8/layout/chevron1"/>
    <dgm:cxn modelId="{FBCE15B6-D94D-4A0B-9193-C9F29229EA39}" type="presParOf" srcId="{13BAEF36-AA6D-4C8F-BA69-8DFC6164086A}" destId="{C4EF133F-84DE-4ABD-A7F9-09A032B82CD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4369-D466-4FB3-BEA0-B31849D11302}">
      <dsp:nvSpPr>
        <dsp:cNvPr id="0" name=""/>
        <dsp:cNvSpPr/>
      </dsp:nvSpPr>
      <dsp:spPr>
        <a:xfrm>
          <a:off x="0" y="0"/>
          <a:ext cx="1267990" cy="317263"/>
        </a:xfrm>
        <a:prstGeom prst="chevron">
          <a:avLst/>
        </a:prstGeom>
        <a:solidFill>
          <a:srgbClr val="F3A8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</a:rPr>
            <a:t>JANUARY</a:t>
          </a:r>
        </a:p>
      </dsp:txBody>
      <dsp:txXfrm>
        <a:off x="158632" y="0"/>
        <a:ext cx="950727" cy="317263"/>
      </dsp:txXfrm>
    </dsp:sp>
    <dsp:sp modelId="{443CC812-C873-4C02-8A94-4CF2ED72BA14}">
      <dsp:nvSpPr>
        <dsp:cNvPr id="0" name=""/>
        <dsp:cNvSpPr/>
      </dsp:nvSpPr>
      <dsp:spPr>
        <a:xfrm>
          <a:off x="1144950" y="0"/>
          <a:ext cx="1243274" cy="317263"/>
        </a:xfrm>
        <a:prstGeom prst="chevron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FEBRUARY</a:t>
          </a:r>
        </a:p>
      </dsp:txBody>
      <dsp:txXfrm>
        <a:off x="1303582" y="0"/>
        <a:ext cx="926011" cy="317263"/>
      </dsp:txXfrm>
    </dsp:sp>
    <dsp:sp modelId="{E5CDF4C4-E9E6-4353-BBDC-04B78823BAB3}">
      <dsp:nvSpPr>
        <dsp:cNvPr id="0" name=""/>
        <dsp:cNvSpPr/>
      </dsp:nvSpPr>
      <dsp:spPr>
        <a:xfrm>
          <a:off x="2257507" y="0"/>
          <a:ext cx="1174807" cy="317263"/>
        </a:xfrm>
        <a:prstGeom prst="chevron">
          <a:avLst/>
        </a:prstGeom>
        <a:solidFill>
          <a:srgbClr val="DC7A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MARCH</a:t>
          </a:r>
        </a:p>
      </dsp:txBody>
      <dsp:txXfrm>
        <a:off x="2416139" y="0"/>
        <a:ext cx="857544" cy="317263"/>
      </dsp:txXfrm>
    </dsp:sp>
    <dsp:sp modelId="{A7FFC73D-9177-404F-998E-57E8B992CE8C}">
      <dsp:nvSpPr>
        <dsp:cNvPr id="0" name=""/>
        <dsp:cNvSpPr/>
      </dsp:nvSpPr>
      <dsp:spPr>
        <a:xfrm>
          <a:off x="3299631" y="0"/>
          <a:ext cx="1243274" cy="317263"/>
        </a:xfrm>
        <a:prstGeom prst="chevron">
          <a:avLst/>
        </a:prstGeom>
        <a:solidFill>
          <a:srgbClr val="CC7D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APRIL</a:t>
          </a:r>
        </a:p>
      </dsp:txBody>
      <dsp:txXfrm>
        <a:off x="3458263" y="0"/>
        <a:ext cx="926011" cy="317263"/>
      </dsp:txXfrm>
    </dsp:sp>
    <dsp:sp modelId="{C4EF133F-84DE-4ABD-A7F9-09A032B82CD7}">
      <dsp:nvSpPr>
        <dsp:cNvPr id="0" name=""/>
        <dsp:cNvSpPr/>
      </dsp:nvSpPr>
      <dsp:spPr>
        <a:xfrm>
          <a:off x="4418620" y="0"/>
          <a:ext cx="1243274" cy="317263"/>
        </a:xfrm>
        <a:prstGeom prst="chevron">
          <a:avLst/>
        </a:prstGeom>
        <a:solidFill>
          <a:srgbClr val="BD86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MAY</a:t>
          </a:r>
        </a:p>
      </dsp:txBody>
      <dsp:txXfrm>
        <a:off x="4577252" y="0"/>
        <a:ext cx="926011" cy="317263"/>
      </dsp:txXfrm>
    </dsp:sp>
    <dsp:sp modelId="{FF0F772F-9554-4DD8-9F2D-1F59A9AE1F38}">
      <dsp:nvSpPr>
        <dsp:cNvPr id="0" name=""/>
        <dsp:cNvSpPr/>
      </dsp:nvSpPr>
      <dsp:spPr>
        <a:xfrm>
          <a:off x="5531312" y="0"/>
          <a:ext cx="1243274" cy="317263"/>
        </a:xfrm>
        <a:prstGeom prst="chevron">
          <a:avLst/>
        </a:prstGeom>
        <a:solidFill>
          <a:srgbClr val="B093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JUNE</a:t>
          </a:r>
        </a:p>
      </dsp:txBody>
      <dsp:txXfrm>
        <a:off x="5689944" y="0"/>
        <a:ext cx="926011" cy="317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4369-D466-4FB3-BEA0-B31849D11302}">
      <dsp:nvSpPr>
        <dsp:cNvPr id="0" name=""/>
        <dsp:cNvSpPr/>
      </dsp:nvSpPr>
      <dsp:spPr>
        <a:xfrm>
          <a:off x="0" y="10275"/>
          <a:ext cx="1212691" cy="303427"/>
        </a:xfrm>
        <a:prstGeom prst="chevron">
          <a:avLst/>
        </a:prstGeom>
        <a:solidFill>
          <a:srgbClr val="F3A8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000" kern="1200" dirty="0">
              <a:latin typeface="Arial Black" panose="020B0A04020102020204" pitchFamily="34" charset="0"/>
            </a:rPr>
            <a:t>JULY</a:t>
          </a:r>
        </a:p>
      </dsp:txBody>
      <dsp:txXfrm>
        <a:off x="151714" y="10275"/>
        <a:ext cx="909264" cy="303427"/>
      </dsp:txXfrm>
    </dsp:sp>
    <dsp:sp modelId="{443CC812-C873-4C02-8A94-4CF2ED72BA14}">
      <dsp:nvSpPr>
        <dsp:cNvPr id="0" name=""/>
        <dsp:cNvSpPr/>
      </dsp:nvSpPr>
      <dsp:spPr>
        <a:xfrm>
          <a:off x="1052560" y="1"/>
          <a:ext cx="1189053" cy="303427"/>
        </a:xfrm>
        <a:prstGeom prst="chevron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Arial Black" panose="020B0A04020102020204" pitchFamily="34" charset="0"/>
              <a:ea typeface="+mn-ea"/>
              <a:cs typeface="+mn-cs"/>
            </a:rPr>
            <a:t>SEPTEMBER</a:t>
          </a:r>
        </a:p>
      </dsp:txBody>
      <dsp:txXfrm>
        <a:off x="1204274" y="1"/>
        <a:ext cx="885626" cy="303427"/>
      </dsp:txXfrm>
    </dsp:sp>
    <dsp:sp modelId="{E5CDF4C4-E9E6-4353-BBDC-04B78823BAB3}">
      <dsp:nvSpPr>
        <dsp:cNvPr id="0" name=""/>
        <dsp:cNvSpPr/>
      </dsp:nvSpPr>
      <dsp:spPr>
        <a:xfrm>
          <a:off x="2096051" y="1"/>
          <a:ext cx="1123572" cy="303427"/>
        </a:xfrm>
        <a:prstGeom prst="chevron">
          <a:avLst/>
        </a:prstGeom>
        <a:solidFill>
          <a:srgbClr val="DC7A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OCTOBER</a:t>
          </a:r>
        </a:p>
      </dsp:txBody>
      <dsp:txXfrm>
        <a:off x="2247765" y="1"/>
        <a:ext cx="820145" cy="303427"/>
      </dsp:txXfrm>
    </dsp:sp>
    <dsp:sp modelId="{A7FFC73D-9177-404F-998E-57E8B992CE8C}">
      <dsp:nvSpPr>
        <dsp:cNvPr id="0" name=""/>
        <dsp:cNvSpPr/>
      </dsp:nvSpPr>
      <dsp:spPr>
        <a:xfrm>
          <a:off x="3082453" y="1"/>
          <a:ext cx="1189053" cy="303427"/>
        </a:xfrm>
        <a:prstGeom prst="chevron">
          <a:avLst/>
        </a:prstGeom>
        <a:solidFill>
          <a:srgbClr val="CC7D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NOVEMBER</a:t>
          </a:r>
        </a:p>
      </dsp:txBody>
      <dsp:txXfrm>
        <a:off x="3234167" y="1"/>
        <a:ext cx="885626" cy="303427"/>
      </dsp:txXfrm>
    </dsp:sp>
    <dsp:sp modelId="{C4EF133F-84DE-4ABD-A7F9-09A032B82CD7}">
      <dsp:nvSpPr>
        <dsp:cNvPr id="0" name=""/>
        <dsp:cNvSpPr/>
      </dsp:nvSpPr>
      <dsp:spPr>
        <a:xfrm>
          <a:off x="4111545" y="1"/>
          <a:ext cx="1189053" cy="303427"/>
        </a:xfrm>
        <a:prstGeom prst="chevron">
          <a:avLst/>
        </a:prstGeom>
        <a:solidFill>
          <a:srgbClr val="BD86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Arial Black" panose="020B0A04020102020204" pitchFamily="34" charset="0"/>
              <a:ea typeface="+mn-ea"/>
              <a:cs typeface="+mn-cs"/>
            </a:rPr>
            <a:t>DECEMBER</a:t>
          </a:r>
        </a:p>
      </dsp:txBody>
      <dsp:txXfrm>
        <a:off x="4263259" y="1"/>
        <a:ext cx="885626" cy="30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81065EB-D757-4E3F-8042-3EA1716C1CF4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624A6EC-B75D-47FF-B20D-49A5AA526A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3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5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54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8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77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3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2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57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57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26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9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18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99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61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3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A87F6-15F7-432C-A58D-A91870E66EB3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0F6370-AABC-40CD-8304-7FB047F1C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29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5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024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31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57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78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07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3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944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67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925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465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637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87DAA0D6-C631-6AE7-C696-5128FFAB0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016" y="525897"/>
            <a:ext cx="11497620" cy="434743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000" b="0" i="0">
                <a:latin typeface="Sole24Sans Medium" pitchFamily="2" charset="77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pic>
        <p:nvPicPr>
          <p:cNvPr id="2" name="Immagine 1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A622BABA-DA47-8FBA-204C-F5F40DC2C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16" y="6036066"/>
            <a:ext cx="1449355" cy="44194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nero&#10;&#10;Il contenuto generato dall'IA potrebbe non essere corretto.">
            <a:extLst>
              <a:ext uri="{FF2B5EF4-FFF2-40B4-BE49-F238E27FC236}">
                <a16:creationId xmlns:a16="http://schemas.microsoft.com/office/drawing/2014/main" id="{C0A994E1-350C-51A6-2D97-F08C743C50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1079" y="5626141"/>
            <a:ext cx="1809885" cy="1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043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74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08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836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79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89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076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197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29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43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29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03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99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03200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99666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196131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3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35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81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18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9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6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4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2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61D6-59ED-432C-A72B-66A9AD33915B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1141-D103-480E-B308-581502CE9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7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6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603D5F3A-8A1E-FDBB-F558-C0DB8B2E6789}"/>
              </a:ext>
            </a:extLst>
          </p:cNvPr>
          <p:cNvGrpSpPr/>
          <p:nvPr/>
        </p:nvGrpSpPr>
        <p:grpSpPr>
          <a:xfrm>
            <a:off x="6248986" y="0"/>
            <a:ext cx="5938882" cy="3332230"/>
            <a:chOff x="6459253" y="0"/>
            <a:chExt cx="5747234" cy="3219927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48F7C304-050F-69E6-A89C-8685608C9FDB}"/>
                </a:ext>
              </a:extLst>
            </p:cNvPr>
            <p:cNvGrpSpPr/>
            <p:nvPr/>
          </p:nvGrpSpPr>
          <p:grpSpPr>
            <a:xfrm>
              <a:off x="7682469" y="0"/>
              <a:ext cx="4524018" cy="3219343"/>
              <a:chOff x="237421" y="176349"/>
              <a:chExt cx="5821830" cy="4257579"/>
            </a:xfrm>
          </p:grpSpPr>
          <p:pic>
            <p:nvPicPr>
              <p:cNvPr id="26" name="Picture 6" descr="IlSole24ORE on X: &quot;La prima pagina del @sole24ore del #22marzo. In apertura  la nuova stretta del governo #Conte sulle attività produttive non  strategiche. Intervista al commissario #Ue #PaoloGentiloni. E poi  l'economia della #">
                <a:extLst>
                  <a:ext uri="{FF2B5EF4-FFF2-40B4-BE49-F238E27FC236}">
                    <a16:creationId xmlns:a16="http://schemas.microsoft.com/office/drawing/2014/main" id="{E6BDA4C6-9D6F-8CC9-217E-E4D26EEAB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21" y="176349"/>
                <a:ext cx="1530290" cy="2083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IlSole24ORE On X: La Prima Pagina Del @sole24ore Del In, 59% OFF">
                <a:extLst>
                  <a:ext uri="{FF2B5EF4-FFF2-40B4-BE49-F238E27FC236}">
                    <a16:creationId xmlns:a16="http://schemas.microsoft.com/office/drawing/2014/main" id="{04DF309B-8748-8685-860E-1E6ECF119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21" y="2321072"/>
                <a:ext cx="1530289" cy="2112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0" descr="Il Sole 24 Ore on LinkedIn: #sole24ore #26giugno #mercati #rivolta  #famiglie #irpef #aliquote…">
                <a:extLst>
                  <a:ext uri="{FF2B5EF4-FFF2-40B4-BE49-F238E27FC236}">
                    <a16:creationId xmlns:a16="http://schemas.microsoft.com/office/drawing/2014/main" id="{B5933321-7BC0-09CB-9C86-9D67619EC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0332" y="2321072"/>
                <a:ext cx="1380819" cy="2112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Il Sole 24 Ore su LinkedIn: #sole24ore #3marzo #demografia #fondazioni  #olimpiadi #buonalettura…">
                <a:extLst>
                  <a:ext uri="{FF2B5EF4-FFF2-40B4-BE49-F238E27FC236}">
                    <a16:creationId xmlns:a16="http://schemas.microsoft.com/office/drawing/2014/main" id="{21EB5AAC-905D-FB05-C7D5-C22741CEAF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0332" y="176350"/>
                <a:ext cx="1380819" cy="2083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4" descr="First daily newspaper for credibility of news - 24 Ore System">
                <a:extLst>
                  <a:ext uri="{FF2B5EF4-FFF2-40B4-BE49-F238E27FC236}">
                    <a16:creationId xmlns:a16="http://schemas.microsoft.com/office/drawing/2014/main" id="{13311883-7724-0804-07D6-85BA206161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449" y="176349"/>
                <a:ext cx="1385810" cy="2083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" descr="Inserti e Allegati de Il Sole 24 Ore | PrimaEdicola.it">
                <a:extLst>
                  <a:ext uri="{FF2B5EF4-FFF2-40B4-BE49-F238E27FC236}">
                    <a16:creationId xmlns:a16="http://schemas.microsoft.com/office/drawing/2014/main" id="{442A40A3-1D9A-AA94-15CE-90DA7EA3A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8" r="9086"/>
              <a:stretch/>
            </p:blipFill>
            <p:spPr bwMode="auto">
              <a:xfrm>
                <a:off x="3253771" y="176349"/>
                <a:ext cx="1371555" cy="2083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0" descr="Il Sole 24 ORE - Quotidiano">
                <a:extLst>
                  <a:ext uri="{FF2B5EF4-FFF2-40B4-BE49-F238E27FC236}">
                    <a16:creationId xmlns:a16="http://schemas.microsoft.com/office/drawing/2014/main" id="{CDEEBBD7-85AC-BB1C-B931-E54C6D626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72" r="8400"/>
              <a:stretch/>
            </p:blipFill>
            <p:spPr bwMode="auto">
              <a:xfrm>
                <a:off x="3253771" y="2321072"/>
                <a:ext cx="1371555" cy="2112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2" descr="Il Sole 24 ORE - Quotidiano">
                <a:extLst>
                  <a:ext uri="{FF2B5EF4-FFF2-40B4-BE49-F238E27FC236}">
                    <a16:creationId xmlns:a16="http://schemas.microsoft.com/office/drawing/2014/main" id="{E822BCCB-C404-A0A9-1E7A-11961E06AC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89" r="8541"/>
              <a:stretch/>
            </p:blipFill>
            <p:spPr bwMode="auto">
              <a:xfrm>
                <a:off x="4673439" y="2321072"/>
                <a:ext cx="1385812" cy="2112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4" descr="Il Sole 24 Ore su LinkedIn: #sole24ore #24giugno #pnrr #tfr #pa #ferragni  #avm #buonalettura… | 23 commenti">
              <a:extLst>
                <a:ext uri="{FF2B5EF4-FFF2-40B4-BE49-F238E27FC236}">
                  <a16:creationId xmlns:a16="http://schemas.microsoft.com/office/drawing/2014/main" id="{67E26CC2-9C74-D655-86F5-B8483FCB9A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2" b="2079"/>
            <a:stretch/>
          </p:blipFill>
          <p:spPr bwMode="auto">
            <a:xfrm>
              <a:off x="6459253" y="1621720"/>
              <a:ext cx="1182264" cy="159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IlSole24ORE On X: La Prima Pagina Del Sole 24 Ore Di Oggi, 47% OFF">
              <a:extLst>
                <a:ext uri="{FF2B5EF4-FFF2-40B4-BE49-F238E27FC236}">
                  <a16:creationId xmlns:a16="http://schemas.microsoft.com/office/drawing/2014/main" id="{E0164C4C-D601-6FDA-CFAA-5252C482A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253" y="0"/>
              <a:ext cx="1182265" cy="157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magine 3" descr="Persona che legge il giornale e beve da una tazza">
            <a:extLst>
              <a:ext uri="{FF2B5EF4-FFF2-40B4-BE49-F238E27FC236}">
                <a16:creationId xmlns:a16="http://schemas.microsoft.com/office/drawing/2014/main" id="{FA74492F-9BA0-5F9E-C621-A9C6CEDBD6E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2224" b="7972"/>
          <a:stretch>
            <a:fillRect/>
          </a:stretch>
        </p:blipFill>
        <p:spPr>
          <a:xfrm>
            <a:off x="146088" y="195942"/>
            <a:ext cx="5949912" cy="3112489"/>
          </a:xfrm>
          <a:prstGeom prst="rect">
            <a:avLst/>
          </a:prstGeom>
        </p:spPr>
      </p:pic>
      <p:sp>
        <p:nvSpPr>
          <p:cNvPr id="21" name="CasellaDiTesto 25">
            <a:extLst>
              <a:ext uri="{FF2B5EF4-FFF2-40B4-BE49-F238E27FC236}">
                <a16:creationId xmlns:a16="http://schemas.microsoft.com/office/drawing/2014/main" id="{B495F065-AB1F-18B3-D66A-9047E1CE4CD5}"/>
              </a:ext>
            </a:extLst>
          </p:cNvPr>
          <p:cNvSpPr txBox="1"/>
          <p:nvPr/>
        </p:nvSpPr>
        <p:spPr>
          <a:xfrm>
            <a:off x="146088" y="2005910"/>
            <a:ext cx="12045912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0" cap="none" spc="0" normalizeH="0" baseline="0" noProof="0" dirty="0">
                <a:ln>
                  <a:noFill/>
                </a:ln>
                <a:solidFill>
                  <a:srgbClr val="EE7530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IL SOLE 24 ORE – Reports</a:t>
            </a:r>
            <a:endParaRPr kumimoji="0" lang="it-IT" sz="4600" b="1" i="0" u="none" strike="noStrike" kern="1200" cap="none" spc="0" normalizeH="0" baseline="0" noProof="0" dirty="0">
              <a:ln>
                <a:noFill/>
              </a:ln>
              <a:solidFill>
                <a:srgbClr val="EE7530"/>
              </a:solidFill>
              <a:effectLst/>
              <a:uLnTx/>
              <a:uFillTx/>
              <a:latin typeface="Sole24Sans Medium"/>
              <a:ea typeface="+mn-ea"/>
              <a:cs typeface="+mn-cs"/>
            </a:endParaRPr>
          </a:p>
        </p:txBody>
      </p:sp>
      <p:pic>
        <p:nvPicPr>
          <p:cNvPr id="22" name="Picture 21" descr="A logo with black and orange letters&#10;&#10;AI-generated content may be incorrect.">
            <a:extLst>
              <a:ext uri="{FF2B5EF4-FFF2-40B4-BE49-F238E27FC236}">
                <a16:creationId xmlns:a16="http://schemas.microsoft.com/office/drawing/2014/main" id="{CFD99DA3-A813-01FD-D11E-D33B7084DF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33889" r="12038" b="29667"/>
          <a:stretch>
            <a:fillRect/>
          </a:stretch>
        </p:blipFill>
        <p:spPr>
          <a:xfrm>
            <a:off x="10117048" y="2122989"/>
            <a:ext cx="1800000" cy="566060"/>
          </a:xfrm>
          <a:prstGeom prst="rect">
            <a:avLst/>
          </a:prstGeom>
        </p:spPr>
      </p:pic>
      <p:pic>
        <p:nvPicPr>
          <p:cNvPr id="34" name="Picture 2" descr="Newspaper Sphere - Michelangelo Pistoletto — Google Arts &amp; Culture">
            <a:extLst>
              <a:ext uri="{FF2B5EF4-FFF2-40B4-BE49-F238E27FC236}">
                <a16:creationId xmlns:a16="http://schemas.microsoft.com/office/drawing/2014/main" id="{42386BB9-EDE1-C422-7A28-FAC222143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7083"/>
          <a:stretch/>
        </p:blipFill>
        <p:spPr bwMode="auto">
          <a:xfrm>
            <a:off x="4027238" y="3379511"/>
            <a:ext cx="4443494" cy="33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91E6B30A-53BF-7B81-C8F1-074C644E652F}"/>
              </a:ext>
            </a:extLst>
          </p:cNvPr>
          <p:cNvGrpSpPr/>
          <p:nvPr/>
        </p:nvGrpSpPr>
        <p:grpSpPr>
          <a:xfrm>
            <a:off x="146088" y="3380238"/>
            <a:ext cx="3721066" cy="3396497"/>
            <a:chOff x="673" y="3553344"/>
            <a:chExt cx="3361788" cy="3304656"/>
          </a:xfrm>
        </p:grpSpPr>
        <p:pic>
          <p:nvPicPr>
            <p:cNvPr id="36" name="Picture 16" descr="Gruppo 24 Ore">
              <a:extLst>
                <a:ext uri="{FF2B5EF4-FFF2-40B4-BE49-F238E27FC236}">
                  <a16:creationId xmlns:a16="http://schemas.microsoft.com/office/drawing/2014/main" id="{E5F4DCDD-81D8-5AD1-E89C-8D0ADA020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553344"/>
              <a:ext cx="1097014" cy="162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6" descr="Gruppo 24 Ore">
              <a:extLst>
                <a:ext uri="{FF2B5EF4-FFF2-40B4-BE49-F238E27FC236}">
                  <a16:creationId xmlns:a16="http://schemas.microsoft.com/office/drawing/2014/main" id="{2D6BF688-B32D-00F1-6950-329E8DB10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5237262"/>
              <a:ext cx="1093743" cy="162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Il Sole 24 ORE - Quotidiano">
              <a:extLst>
                <a:ext uri="{FF2B5EF4-FFF2-40B4-BE49-F238E27FC236}">
                  <a16:creationId xmlns:a16="http://schemas.microsoft.com/office/drawing/2014/main" id="{AC68CC8E-DB16-7CB2-F98F-F134366B4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8" r="8594"/>
            <a:stretch/>
          </p:blipFill>
          <p:spPr bwMode="auto">
            <a:xfrm>
              <a:off x="1129539" y="3553345"/>
              <a:ext cx="1097014" cy="162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6" descr="Il Sole 24 ORE - Quotidiano">
              <a:extLst>
                <a:ext uri="{FF2B5EF4-FFF2-40B4-BE49-F238E27FC236}">
                  <a16:creationId xmlns:a16="http://schemas.microsoft.com/office/drawing/2014/main" id="{7C628413-D12C-FC83-98B1-10A94313F4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8" r="8270"/>
            <a:stretch/>
          </p:blipFill>
          <p:spPr bwMode="auto">
            <a:xfrm>
              <a:off x="2258360" y="3556802"/>
              <a:ext cx="1100789" cy="161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8" descr="Il Sole 24 ORE - Quotidiano">
              <a:extLst>
                <a:ext uri="{FF2B5EF4-FFF2-40B4-BE49-F238E27FC236}">
                  <a16:creationId xmlns:a16="http://schemas.microsoft.com/office/drawing/2014/main" id="{6AC54F38-6832-1442-A049-94E6C54EAC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2" r="8270"/>
            <a:stretch/>
          </p:blipFill>
          <p:spPr bwMode="auto">
            <a:xfrm>
              <a:off x="1129539" y="5235891"/>
              <a:ext cx="1097014" cy="162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Il Sole 24 Ore on LinkedIn: #sole24ore #13ottobre #gaza #irpef #tassi #bce  #buonalettura #primapagina">
              <a:extLst>
                <a:ext uri="{FF2B5EF4-FFF2-40B4-BE49-F238E27FC236}">
                  <a16:creationId xmlns:a16="http://schemas.microsoft.com/office/drawing/2014/main" id="{168897CA-EA39-A10C-BB0B-51635546F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673" y="5237262"/>
              <a:ext cx="1100788" cy="161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Immagine 41">
            <a:extLst>
              <a:ext uri="{FF2B5EF4-FFF2-40B4-BE49-F238E27FC236}">
                <a16:creationId xmlns:a16="http://schemas.microsoft.com/office/drawing/2014/main" id="{4596ED3B-0781-7BDE-7BE5-B55C8009CF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6671" y="3379511"/>
            <a:ext cx="3607189" cy="33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4EFB0B14-B5FE-E164-E581-A1EC2171B211}"/>
              </a:ext>
            </a:extLst>
          </p:cNvPr>
          <p:cNvSpPr/>
          <p:nvPr/>
        </p:nvSpPr>
        <p:spPr>
          <a:xfrm rot="10800000">
            <a:off x="0" y="0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EF62928-9DC4-4852-8516-6994934E7388}"/>
              </a:ext>
            </a:extLst>
          </p:cNvPr>
          <p:cNvSpPr/>
          <p:nvPr/>
        </p:nvSpPr>
        <p:spPr>
          <a:xfrm>
            <a:off x="602213" y="1467818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C7E0A6-AB2C-463E-B6B3-35D4365B393A}"/>
              </a:ext>
            </a:extLst>
          </p:cNvPr>
          <p:cNvSpPr/>
          <p:nvPr/>
        </p:nvSpPr>
        <p:spPr>
          <a:xfrm>
            <a:off x="686509" y="2612259"/>
            <a:ext cx="7375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Number Semibold" pitchFamily="2" charset="77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9A6F5A-B8C9-41FF-ACAB-033380B1F178}"/>
              </a:ext>
            </a:extLst>
          </p:cNvPr>
          <p:cNvSpPr txBox="1"/>
          <p:nvPr/>
        </p:nvSpPr>
        <p:spPr>
          <a:xfrm>
            <a:off x="7880967" y="735179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D7C3"/>
                </a:solidFill>
                <a:effectLst/>
                <a:uLnTx/>
                <a:uFillTx/>
                <a:latin typeface="Sole24Sans Number Semibold" pitchFamily="2" charset="77"/>
                <a:ea typeface="+mn-ea"/>
                <a:cs typeface="+mn-cs"/>
              </a:rPr>
              <a:t>»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B3CAAEF-99D7-D8F3-E616-E50BEFBFADAD}"/>
              </a:ext>
            </a:extLst>
          </p:cNvPr>
          <p:cNvSpPr/>
          <p:nvPr/>
        </p:nvSpPr>
        <p:spPr>
          <a:xfrm>
            <a:off x="688032" y="3807473"/>
            <a:ext cx="672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rebuchet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7461F-F9B3-984E-56C6-9FC99DCF3AF6}"/>
              </a:ext>
            </a:extLst>
          </p:cNvPr>
          <p:cNvSpPr txBox="1"/>
          <p:nvPr/>
        </p:nvSpPr>
        <p:spPr>
          <a:xfrm>
            <a:off x="318133" y="571238"/>
            <a:ext cx="290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</a:rPr>
              <a:t>Reports</a:t>
            </a:r>
            <a:endParaRPr kumimoji="0" lang="it-IT" sz="3600" b="1" i="0" u="none" strike="noStrike" kern="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</a:endParaRPr>
          </a:p>
        </p:txBody>
      </p:sp>
      <p:pic>
        <p:nvPicPr>
          <p:cNvPr id="2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5241EF6E-09D3-8E77-0A2F-F09E281C8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sp>
        <p:nvSpPr>
          <p:cNvPr id="4" name="Freeform 23">
            <a:extLst>
              <a:ext uri="{FF2B5EF4-FFF2-40B4-BE49-F238E27FC236}">
                <a16:creationId xmlns:a16="http://schemas.microsoft.com/office/drawing/2014/main" id="{90AF0AD6-1F53-FC6B-C018-0D52829DD812}"/>
              </a:ext>
            </a:extLst>
          </p:cNvPr>
          <p:cNvSpPr/>
          <p:nvPr/>
        </p:nvSpPr>
        <p:spPr>
          <a:xfrm>
            <a:off x="10958166" y="60866"/>
            <a:ext cx="1163405" cy="424643"/>
          </a:xfrm>
          <a:custGeom>
            <a:avLst/>
            <a:gdLst/>
            <a:ahLst/>
            <a:cxnLst/>
            <a:rect l="l" t="t" r="r" b="b"/>
            <a:pathLst>
              <a:path w="2958363" h="1079802">
                <a:moveTo>
                  <a:pt x="0" y="0"/>
                </a:moveTo>
                <a:lnTo>
                  <a:pt x="2958363" y="0"/>
                </a:lnTo>
                <a:lnTo>
                  <a:pt x="2958363" y="1079802"/>
                </a:lnTo>
                <a:lnTo>
                  <a:pt x="0" y="107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01B1882-0F03-71A4-C409-46DBD608DCD9}"/>
              </a:ext>
            </a:extLst>
          </p:cNvPr>
          <p:cNvSpPr/>
          <p:nvPr/>
        </p:nvSpPr>
        <p:spPr>
          <a:xfrm>
            <a:off x="7654769" y="558233"/>
            <a:ext cx="1593191" cy="4648767"/>
          </a:xfrm>
          <a:custGeom>
            <a:avLst/>
            <a:gdLst/>
            <a:ahLst/>
            <a:cxnLst/>
            <a:rect l="l" t="t" r="r" b="b"/>
            <a:pathLst>
              <a:path w="3025140" h="6549390">
                <a:moveTo>
                  <a:pt x="0" y="0"/>
                </a:moveTo>
                <a:lnTo>
                  <a:pt x="0" y="6549110"/>
                </a:lnTo>
                <a:lnTo>
                  <a:pt x="3024860" y="6549110"/>
                </a:lnTo>
                <a:lnTo>
                  <a:pt x="302486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A3B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AF4C70B-28E9-B00E-3087-C9AD46370717}"/>
              </a:ext>
            </a:extLst>
          </p:cNvPr>
          <p:cNvSpPr/>
          <p:nvPr/>
        </p:nvSpPr>
        <p:spPr>
          <a:xfrm>
            <a:off x="6558068" y="1940355"/>
            <a:ext cx="5633297" cy="237490"/>
          </a:xfrm>
          <a:custGeom>
            <a:avLst/>
            <a:gdLst/>
            <a:ahLst/>
            <a:cxnLst/>
            <a:rect l="l" t="t" r="r" b="b"/>
            <a:pathLst>
              <a:path w="8449944" h="356235">
                <a:moveTo>
                  <a:pt x="8449830" y="0"/>
                </a:moveTo>
                <a:lnTo>
                  <a:pt x="0" y="0"/>
                </a:lnTo>
                <a:lnTo>
                  <a:pt x="0" y="355968"/>
                </a:lnTo>
                <a:lnTo>
                  <a:pt x="8449830" y="355968"/>
                </a:lnTo>
                <a:lnTo>
                  <a:pt x="8449830" y="0"/>
                </a:lnTo>
                <a:close/>
              </a:path>
            </a:pathLst>
          </a:custGeom>
          <a:solidFill>
            <a:srgbClr val="A5A5A5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EEED8FF-1C0B-C272-4FA8-0F1E266A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4" t="10109" r="13381"/>
          <a:stretch/>
        </p:blipFill>
        <p:spPr>
          <a:xfrm>
            <a:off x="7818235" y="907233"/>
            <a:ext cx="3721633" cy="5043534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B0426A4D-23EC-C044-3E83-514CFA8494A1}"/>
              </a:ext>
            </a:extLst>
          </p:cNvPr>
          <p:cNvSpPr txBox="1"/>
          <p:nvPr/>
        </p:nvSpPr>
        <p:spPr>
          <a:xfrm>
            <a:off x="368112" y="1774255"/>
            <a:ext cx="59818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latin typeface="Sole24Sans Medium"/>
              </a:rPr>
              <a:t>Reports are targeted analysis and investigations into the world, supply chains and important industries in Italy’s economic fabric. They </a:t>
            </a:r>
            <a:r>
              <a:rPr lang="en-US" sz="1300" b="1" dirty="0">
                <a:latin typeface="Sole24Sans Medium"/>
              </a:rPr>
              <a:t>describe the evolution of the most strategic sectors of the Italian economy, </a:t>
            </a:r>
            <a:r>
              <a:rPr lang="en-US" sz="1300" dirty="0">
                <a:latin typeface="Sole24Sans Medium"/>
              </a:rPr>
              <a:t>the performances and strategies of the companies that form part of it, as well as the challenges and new aspects of the market.</a:t>
            </a:r>
          </a:p>
          <a:p>
            <a:pPr algn="just"/>
            <a:endParaRPr lang="en-US" sz="1300" dirty="0">
              <a:latin typeface="Sole24Sans Medium"/>
            </a:endParaRPr>
          </a:p>
          <a:p>
            <a:pPr algn="just"/>
            <a:endParaRPr lang="en-US" sz="1300" dirty="0">
              <a:latin typeface="Sole24Sans Medium"/>
            </a:endParaRPr>
          </a:p>
          <a:p>
            <a:pPr algn="just"/>
            <a:r>
              <a:rPr lang="en-US" sz="1300" dirty="0">
                <a:latin typeface="Sole24Sans Medium"/>
              </a:rPr>
              <a:t>Featuring high-quality content and prestigious names, Reports add to the newspaper’s information provided and offer an ideal channel for targeted communication relating to the content of the business. </a:t>
            </a:r>
            <a:r>
              <a:rPr lang="en-US" sz="1300" b="1" dirty="0">
                <a:latin typeface="Sole24Sans Medium"/>
              </a:rPr>
              <a:t>Frequently handed out at trade shows and industry events, Reports cover well-established themed areas that are developed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31286873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F94E1-2C7A-34EA-215B-AE6E92A0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Triangle 8">
            <a:extLst>
              <a:ext uri="{FF2B5EF4-FFF2-40B4-BE49-F238E27FC236}">
                <a16:creationId xmlns:a16="http://schemas.microsoft.com/office/drawing/2014/main" id="{50437C20-1F13-1FD5-BFE8-23B2D1D1BC0B}"/>
              </a:ext>
            </a:extLst>
          </p:cNvPr>
          <p:cNvSpPr/>
          <p:nvPr/>
        </p:nvSpPr>
        <p:spPr>
          <a:xfrm rot="10800000">
            <a:off x="-1270" y="13338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06ACE84-4EC9-9F5F-BD21-18A3FFEC2D4A}"/>
              </a:ext>
            </a:extLst>
          </p:cNvPr>
          <p:cNvSpPr/>
          <p:nvPr/>
        </p:nvSpPr>
        <p:spPr>
          <a:xfrm>
            <a:off x="602213" y="1467818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91F8EAF-097C-9DF3-F7AD-B6BB40B5FCEC}"/>
              </a:ext>
            </a:extLst>
          </p:cNvPr>
          <p:cNvSpPr/>
          <p:nvPr/>
        </p:nvSpPr>
        <p:spPr>
          <a:xfrm>
            <a:off x="686509" y="2612259"/>
            <a:ext cx="7375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Number Semibold" pitchFamily="2" charset="77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D82F45-1D41-3601-13EE-457BFD6EEE3E}"/>
              </a:ext>
            </a:extLst>
          </p:cNvPr>
          <p:cNvSpPr txBox="1"/>
          <p:nvPr/>
        </p:nvSpPr>
        <p:spPr>
          <a:xfrm>
            <a:off x="7880967" y="735179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D7C3"/>
                </a:solidFill>
                <a:effectLst/>
                <a:uLnTx/>
                <a:uFillTx/>
                <a:latin typeface="Sole24Sans Number Semibold" pitchFamily="2" charset="77"/>
                <a:ea typeface="+mn-ea"/>
                <a:cs typeface="+mn-cs"/>
              </a:rPr>
              <a:t>»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48E63E-2EDF-C8B8-1EF8-47380FF9127B}"/>
              </a:ext>
            </a:extLst>
          </p:cNvPr>
          <p:cNvSpPr/>
          <p:nvPr/>
        </p:nvSpPr>
        <p:spPr>
          <a:xfrm>
            <a:off x="688032" y="3807473"/>
            <a:ext cx="672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rebuchet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E5A77C-3009-B233-A721-9D7EFF2C4192}"/>
              </a:ext>
            </a:extLst>
          </p:cNvPr>
          <p:cNvSpPr txBox="1"/>
          <p:nvPr/>
        </p:nvSpPr>
        <p:spPr>
          <a:xfrm>
            <a:off x="318133" y="571238"/>
            <a:ext cx="290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Il Sole 24 ORE</a:t>
            </a:r>
            <a:endParaRPr kumimoji="0" lang="it-IT" sz="3600" b="1" i="0" u="none" strike="noStrike" kern="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+mn-ea"/>
              <a:cs typeface="+mn-cs"/>
            </a:endParaRPr>
          </a:p>
        </p:txBody>
      </p:sp>
      <p:pic>
        <p:nvPicPr>
          <p:cNvPr id="2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70254635-4492-9456-DA96-269C10EE1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sp>
        <p:nvSpPr>
          <p:cNvPr id="4" name="Freeform 23">
            <a:extLst>
              <a:ext uri="{FF2B5EF4-FFF2-40B4-BE49-F238E27FC236}">
                <a16:creationId xmlns:a16="http://schemas.microsoft.com/office/drawing/2014/main" id="{E55043DA-7D91-ACCC-8884-9514BF9D4291}"/>
              </a:ext>
            </a:extLst>
          </p:cNvPr>
          <p:cNvSpPr/>
          <p:nvPr/>
        </p:nvSpPr>
        <p:spPr>
          <a:xfrm>
            <a:off x="10958166" y="60866"/>
            <a:ext cx="1163405" cy="424643"/>
          </a:xfrm>
          <a:custGeom>
            <a:avLst/>
            <a:gdLst/>
            <a:ahLst/>
            <a:cxnLst/>
            <a:rect l="l" t="t" r="r" b="b"/>
            <a:pathLst>
              <a:path w="2958363" h="1079802">
                <a:moveTo>
                  <a:pt x="0" y="0"/>
                </a:moveTo>
                <a:lnTo>
                  <a:pt x="2958363" y="0"/>
                </a:lnTo>
                <a:lnTo>
                  <a:pt x="2958363" y="1079802"/>
                </a:lnTo>
                <a:lnTo>
                  <a:pt x="0" y="107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67FD42E-F817-1395-00B8-4F374E6D68CE}"/>
              </a:ext>
            </a:extLst>
          </p:cNvPr>
          <p:cNvSpPr/>
          <p:nvPr/>
        </p:nvSpPr>
        <p:spPr>
          <a:xfrm>
            <a:off x="-2062735" y="1156379"/>
            <a:ext cx="10429069" cy="2820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The features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4B93573-4CBA-3567-510A-5870292707A2}"/>
              </a:ext>
            </a:extLst>
          </p:cNvPr>
          <p:cNvSpPr/>
          <p:nvPr/>
        </p:nvSpPr>
        <p:spPr>
          <a:xfrm>
            <a:off x="402162" y="2027879"/>
            <a:ext cx="563943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latin typeface="Sole24Sans Medium"/>
              </a:rPr>
              <a:t>657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le24Sans Medium"/>
              </a:rPr>
              <a:t>,000 </a:t>
            </a:r>
            <a:r>
              <a:rPr lang="it-IT" sz="2400" b="1" dirty="0">
                <a:latin typeface="Sole24Sans Medium"/>
              </a:rPr>
              <a:t>DAILY READERS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le24Sans Medium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79C74E2-DFB8-B562-C865-CEC9D90823B3}"/>
              </a:ext>
            </a:extLst>
          </p:cNvPr>
          <p:cNvGrpSpPr/>
          <p:nvPr/>
        </p:nvGrpSpPr>
        <p:grpSpPr>
          <a:xfrm>
            <a:off x="142751" y="2579701"/>
            <a:ext cx="6158251" cy="2106895"/>
            <a:chOff x="76199" y="3793437"/>
            <a:chExt cx="6158251" cy="2106895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77A86C7-ABE5-060B-F789-E278047599D5}"/>
                </a:ext>
              </a:extLst>
            </p:cNvPr>
            <p:cNvSpPr txBox="1"/>
            <p:nvPr/>
          </p:nvSpPr>
          <p:spPr>
            <a:xfrm>
              <a:off x="76199" y="4085361"/>
              <a:ext cx="3744149" cy="5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le24Sans Medium"/>
                </a:rPr>
                <a:t>HIGH LOYALTY TO THE BRAND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le24Sans Medium"/>
                  <a:cs typeface="Trebuchet MS"/>
                </a:rPr>
                <a:t>% </a:t>
              </a:r>
              <a:r>
                <a:rPr kumimoji="0" lang="it-IT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le24Sans Medium"/>
                  <a:cs typeface="Trebuchet MS"/>
                </a:rPr>
                <a:t>subscription</a:t>
              </a:r>
              <a:r>
                <a:rPr kumimoji="0" lang="it-IT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le24Sans Medium"/>
                  <a:cs typeface="Trebuchet MS"/>
                </a:rPr>
                <a:t> on total circulation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E5ED35E-F1AE-EEEC-6F4F-59F45D1150B4}"/>
                </a:ext>
              </a:extLst>
            </p:cNvPr>
            <p:cNvSpPr/>
            <p:nvPr/>
          </p:nvSpPr>
          <p:spPr>
            <a:xfrm>
              <a:off x="450284" y="4797638"/>
              <a:ext cx="967144" cy="4963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38" name="Triangolo isoscele 37">
              <a:extLst>
                <a:ext uri="{FF2B5EF4-FFF2-40B4-BE49-F238E27FC236}">
                  <a16:creationId xmlns:a16="http://schemas.microsoft.com/office/drawing/2014/main" id="{C921465A-7302-3D4B-59FE-F0AC47E61267}"/>
                </a:ext>
              </a:extLst>
            </p:cNvPr>
            <p:cNvSpPr/>
            <p:nvPr/>
          </p:nvSpPr>
          <p:spPr>
            <a:xfrm rot="10800000">
              <a:off x="762264" y="5291808"/>
              <a:ext cx="343180" cy="31797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6CC0177-F0BB-7F08-D7C2-BC6ECD9AE2F6}"/>
                </a:ext>
              </a:extLst>
            </p:cNvPr>
            <p:cNvSpPr txBox="1"/>
            <p:nvPr/>
          </p:nvSpPr>
          <p:spPr>
            <a:xfrm>
              <a:off x="576804" y="4829224"/>
              <a:ext cx="1469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ole24Sans Medium"/>
                </a:rPr>
                <a:t>82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le24Sans Medium"/>
                </a:rPr>
                <a:t>%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1E306E86-8291-353E-920E-B111BBCB310F}"/>
                </a:ext>
              </a:extLst>
            </p:cNvPr>
            <p:cNvSpPr/>
            <p:nvPr/>
          </p:nvSpPr>
          <p:spPr>
            <a:xfrm>
              <a:off x="1507443" y="4797638"/>
              <a:ext cx="967144" cy="4963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41" name="Triangolo isoscele 40">
              <a:extLst>
                <a:ext uri="{FF2B5EF4-FFF2-40B4-BE49-F238E27FC236}">
                  <a16:creationId xmlns:a16="http://schemas.microsoft.com/office/drawing/2014/main" id="{61C59AE0-C8C2-9A02-8A40-41F11B3598A8}"/>
                </a:ext>
              </a:extLst>
            </p:cNvPr>
            <p:cNvSpPr/>
            <p:nvPr/>
          </p:nvSpPr>
          <p:spPr>
            <a:xfrm rot="10800000">
              <a:off x="1819424" y="5293995"/>
              <a:ext cx="343180" cy="31797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5DE612C-8109-E6D7-692E-492E4157BBA3}"/>
                </a:ext>
              </a:extLst>
            </p:cNvPr>
            <p:cNvSpPr txBox="1"/>
            <p:nvPr/>
          </p:nvSpPr>
          <p:spPr>
            <a:xfrm>
              <a:off x="1633965" y="4815577"/>
              <a:ext cx="133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prstClr val="white"/>
                  </a:solidFill>
                  <a:latin typeface="Sole24Sans Medium"/>
                </a:rPr>
                <a:t>49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e24Sans Medium"/>
                </a:rPr>
                <a:t>%</a:t>
              </a: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5B495D61-1E91-B6CB-B77C-95D4413BF1DC}"/>
                </a:ext>
              </a:extLst>
            </p:cNvPr>
            <p:cNvSpPr/>
            <p:nvPr/>
          </p:nvSpPr>
          <p:spPr>
            <a:xfrm>
              <a:off x="2550059" y="4797638"/>
              <a:ext cx="967144" cy="4963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44" name="Triangolo isoscele 43">
              <a:extLst>
                <a:ext uri="{FF2B5EF4-FFF2-40B4-BE49-F238E27FC236}">
                  <a16:creationId xmlns:a16="http://schemas.microsoft.com/office/drawing/2014/main" id="{5DA2D455-7671-0D28-013A-E28788ABC6A2}"/>
                </a:ext>
              </a:extLst>
            </p:cNvPr>
            <p:cNvSpPr/>
            <p:nvPr/>
          </p:nvSpPr>
          <p:spPr>
            <a:xfrm rot="10800000">
              <a:off x="2862040" y="5293995"/>
              <a:ext cx="343180" cy="31797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6B1DDE53-EF2F-8FA3-4FFC-971A00B28020}"/>
                </a:ext>
              </a:extLst>
            </p:cNvPr>
            <p:cNvSpPr txBox="1"/>
            <p:nvPr/>
          </p:nvSpPr>
          <p:spPr>
            <a:xfrm>
              <a:off x="277026" y="5559637"/>
              <a:ext cx="1309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le24Sans Medium"/>
                </a:rPr>
                <a:t>ILSOLE24ORE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53C5ABFD-784E-F3C3-49F2-D97BD1F714F0}"/>
                </a:ext>
              </a:extLst>
            </p:cNvPr>
            <p:cNvSpPr txBox="1"/>
            <p:nvPr/>
          </p:nvSpPr>
          <p:spPr>
            <a:xfrm>
              <a:off x="2653656" y="4812748"/>
              <a:ext cx="133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prstClr val="white"/>
                  </a:solidFill>
                  <a:latin typeface="Sole24Sans Medium"/>
                </a:rPr>
                <a:t>55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le24Sans Medium"/>
                </a:rPr>
                <a:t>%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7C5DF2B6-97B2-0371-1B24-E6BC5577DCD0}"/>
                </a:ext>
              </a:extLst>
            </p:cNvPr>
            <p:cNvSpPr txBox="1"/>
            <p:nvPr/>
          </p:nvSpPr>
          <p:spPr>
            <a:xfrm>
              <a:off x="1352211" y="5559939"/>
              <a:ext cx="1309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le24Sans Medium"/>
                </a:rPr>
                <a:t>Corriere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3267FCA7-C45D-8CAF-5696-B063CE4ABB5D}"/>
                </a:ext>
              </a:extLst>
            </p:cNvPr>
            <p:cNvSpPr txBox="1"/>
            <p:nvPr/>
          </p:nvSpPr>
          <p:spPr>
            <a:xfrm>
              <a:off x="2389284" y="5561778"/>
              <a:ext cx="1309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le24Sans Medium"/>
                </a:rPr>
                <a:t>Repubblica</a:t>
              </a: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8AC7CDFA-A8B2-A749-3FA4-65077892C148}"/>
                </a:ext>
              </a:extLst>
            </p:cNvPr>
            <p:cNvSpPr/>
            <p:nvPr/>
          </p:nvSpPr>
          <p:spPr>
            <a:xfrm>
              <a:off x="4050434" y="3794567"/>
              <a:ext cx="1905865" cy="60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50" name="Triangolo isoscele 49">
              <a:extLst>
                <a:ext uri="{FF2B5EF4-FFF2-40B4-BE49-F238E27FC236}">
                  <a16:creationId xmlns:a16="http://schemas.microsoft.com/office/drawing/2014/main" id="{C1DB72D9-CD56-ACDE-E025-AF8979041685}"/>
                </a:ext>
              </a:extLst>
            </p:cNvPr>
            <p:cNvSpPr/>
            <p:nvPr/>
          </p:nvSpPr>
          <p:spPr>
            <a:xfrm rot="10800000">
              <a:off x="4815840" y="4209878"/>
              <a:ext cx="467874" cy="30104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6FC98D80-C588-2357-675E-5417F23422DC}"/>
                </a:ext>
              </a:extLst>
            </p:cNvPr>
            <p:cNvSpPr txBox="1"/>
            <p:nvPr/>
          </p:nvSpPr>
          <p:spPr>
            <a:xfrm>
              <a:off x="4180248" y="3793437"/>
              <a:ext cx="177605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le24Sans Medium"/>
                </a:rPr>
                <a:t>115,382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le24Sans Medium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943BBEDF-0B3D-C96A-8D01-AD1C8CEB1A83}"/>
                </a:ext>
              </a:extLst>
            </p:cNvPr>
            <p:cNvSpPr txBox="1"/>
            <p:nvPr/>
          </p:nvSpPr>
          <p:spPr>
            <a:xfrm>
              <a:off x="3860966" y="4576269"/>
              <a:ext cx="2373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le24Sans Medium"/>
                </a:rPr>
                <a:t>TOTAL CICULATION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b="1" i="1" dirty="0" err="1">
                  <a:latin typeface="Sole24Sans Medium"/>
                </a:rPr>
                <a:t>print</a:t>
              </a:r>
              <a:r>
                <a:rPr kumimoji="0" lang="it-IT" sz="14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le24Sans Medium"/>
                </a:rPr>
                <a:t> + digital</a:t>
              </a:r>
            </a:p>
          </p:txBody>
        </p:sp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79BB6E91-6EA8-0958-F0F5-5D05D6F30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858" y="5218433"/>
              <a:ext cx="571320" cy="600116"/>
            </a:xfrm>
            <a:prstGeom prst="rect">
              <a:avLst/>
            </a:prstGeom>
            <a:noFill/>
          </p:spPr>
        </p:pic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F4BC9813-91D7-9752-B05B-90EB79841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429" y="5276914"/>
              <a:ext cx="508954" cy="534606"/>
            </a:xfrm>
            <a:prstGeom prst="rect">
              <a:avLst/>
            </a:prstGeom>
            <a:noFill/>
          </p:spPr>
        </p:pic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208F071A-32D7-F955-9E02-31A17DD07BCA}"/>
                </a:ext>
              </a:extLst>
            </p:cNvPr>
            <p:cNvSpPr txBox="1"/>
            <p:nvPr/>
          </p:nvSpPr>
          <p:spPr>
            <a:xfrm>
              <a:off x="4956978" y="5206755"/>
              <a:ext cx="517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le24Sans Medium"/>
                </a:rPr>
                <a:t>+</a:t>
              </a:r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643900D-D1A6-DEDB-1DBA-C2B839763751}"/>
              </a:ext>
            </a:extLst>
          </p:cNvPr>
          <p:cNvSpPr txBox="1"/>
          <p:nvPr/>
        </p:nvSpPr>
        <p:spPr>
          <a:xfrm>
            <a:off x="433229" y="4882704"/>
            <a:ext cx="3280377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Sole24Sans Medium"/>
              </a:rPr>
              <a:t>IL SOLE 24 ORE OCCUPIES THE 2ND POSITION FOR DIGITAL CIRCULATION IN THE PANORAMA OF DAILY PRESS *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F1B527E-071C-1F69-C7A0-6C895AC4BCA8}"/>
              </a:ext>
            </a:extLst>
          </p:cNvPr>
          <p:cNvSpPr txBox="1"/>
          <p:nvPr/>
        </p:nvSpPr>
        <p:spPr>
          <a:xfrm>
            <a:off x="3434590" y="4894319"/>
            <a:ext cx="30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le24Sans Medium"/>
              </a:rPr>
              <a:t>DIGITAL COPIES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88946F3-C680-F484-D008-9AD5EC9A4221}"/>
              </a:ext>
            </a:extLst>
          </p:cNvPr>
          <p:cNvSpPr txBox="1"/>
          <p:nvPr/>
        </p:nvSpPr>
        <p:spPr>
          <a:xfrm>
            <a:off x="4195548" y="5340427"/>
            <a:ext cx="181793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le24Sans Medium"/>
              </a:rPr>
              <a:t>82,321</a:t>
            </a: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D80CAD0D-11CD-5601-87F2-5E81C125B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410" y="2258711"/>
            <a:ext cx="4431558" cy="3333750"/>
          </a:xfrm>
          <a:prstGeom prst="rect">
            <a:avLst/>
          </a:prstGeom>
        </p:spPr>
      </p:pic>
      <p:sp>
        <p:nvSpPr>
          <p:cNvPr id="60" name="Rettangolo 59">
            <a:extLst>
              <a:ext uri="{FF2B5EF4-FFF2-40B4-BE49-F238E27FC236}">
                <a16:creationId xmlns:a16="http://schemas.microsoft.com/office/drawing/2014/main" id="{9FA09873-1FB3-8F0B-76C3-72056CDFEFF5}"/>
              </a:ext>
            </a:extLst>
          </p:cNvPr>
          <p:cNvSpPr/>
          <p:nvPr/>
        </p:nvSpPr>
        <p:spPr>
          <a:xfrm>
            <a:off x="879518" y="6460170"/>
            <a:ext cx="6096000" cy="5230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33" dirty="0">
                <a:latin typeface="Sole24Sans Medium"/>
                <a:cs typeface="Trebuchet MS"/>
              </a:rPr>
              <a:t>(*) net copies of sports newspapers on Monday</a:t>
            </a:r>
            <a:br>
              <a:rPr lang="en-US" sz="933" dirty="0">
                <a:latin typeface="Sole24Sans Medium"/>
                <a:cs typeface="Trebuchet MS"/>
              </a:rPr>
            </a:br>
            <a:r>
              <a:rPr lang="en-US" sz="933" dirty="0">
                <a:latin typeface="Sole24Sans Medium"/>
                <a:cs typeface="Trebuchet MS"/>
              </a:rPr>
              <a:t>Sources: </a:t>
            </a:r>
            <a:r>
              <a:rPr lang="en-US" sz="933" dirty="0" err="1">
                <a:latin typeface="Sole24Sans Medium"/>
                <a:cs typeface="Trebuchet MS"/>
              </a:rPr>
              <a:t>Audipress</a:t>
            </a:r>
            <a:r>
              <a:rPr lang="en-US" sz="933" dirty="0">
                <a:latin typeface="Sole24Sans Medium"/>
                <a:cs typeface="Trebuchet MS"/>
              </a:rPr>
              <a:t> 2025.2 Print and / or replication (absolute values) ADS November 2025.</a:t>
            </a:r>
            <a:br>
              <a:rPr lang="en-US" sz="933" dirty="0">
                <a:latin typeface="Sole24Sans Medium"/>
                <a:cs typeface="Trebuchet MS"/>
              </a:rPr>
            </a:br>
            <a:endParaRPr lang="it-IT" sz="933" dirty="0">
              <a:latin typeface="Sole24Sans Medium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42598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5C69-4389-4F7C-A3EB-45A510A6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D27652B3-2569-7BB0-CB33-C1BA1743225D}"/>
              </a:ext>
            </a:extLst>
          </p:cNvPr>
          <p:cNvSpPr/>
          <p:nvPr/>
        </p:nvSpPr>
        <p:spPr>
          <a:xfrm rot="10800000">
            <a:off x="-1905" y="-7495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3F15A4F-DFCB-DFF9-C279-9CE8E3EA7C27}"/>
              </a:ext>
            </a:extLst>
          </p:cNvPr>
          <p:cNvSpPr/>
          <p:nvPr/>
        </p:nvSpPr>
        <p:spPr>
          <a:xfrm>
            <a:off x="602213" y="1467818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E25D6D2-26F7-A5CA-9EEB-DAFE4111DAC9}"/>
              </a:ext>
            </a:extLst>
          </p:cNvPr>
          <p:cNvSpPr/>
          <p:nvPr/>
        </p:nvSpPr>
        <p:spPr>
          <a:xfrm>
            <a:off x="686509" y="2612259"/>
            <a:ext cx="7375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Number Semibold" pitchFamily="2" charset="77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8EA3FB-072F-3DEF-8ABC-9509A8FD91A0}"/>
              </a:ext>
            </a:extLst>
          </p:cNvPr>
          <p:cNvSpPr txBox="1"/>
          <p:nvPr/>
        </p:nvSpPr>
        <p:spPr>
          <a:xfrm>
            <a:off x="7880967" y="735179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D7C3"/>
                </a:solidFill>
                <a:effectLst/>
                <a:uLnTx/>
                <a:uFillTx/>
                <a:latin typeface="Sole24Sans Number Semibold" pitchFamily="2" charset="77"/>
                <a:ea typeface="+mn-ea"/>
                <a:cs typeface="+mn-cs"/>
              </a:rPr>
              <a:t>»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D29C14-70D3-78DE-7A61-8F7D4AFF59F4}"/>
              </a:ext>
            </a:extLst>
          </p:cNvPr>
          <p:cNvSpPr/>
          <p:nvPr/>
        </p:nvSpPr>
        <p:spPr>
          <a:xfrm>
            <a:off x="688032" y="3807473"/>
            <a:ext cx="672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rebuchet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FC6167-83E8-677C-480C-1A6F0C3CAA41}"/>
              </a:ext>
            </a:extLst>
          </p:cNvPr>
          <p:cNvSpPr txBox="1"/>
          <p:nvPr/>
        </p:nvSpPr>
        <p:spPr>
          <a:xfrm>
            <a:off x="318133" y="571238"/>
            <a:ext cx="531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Reports</a:t>
            </a:r>
            <a:endParaRPr kumimoji="0" lang="it-IT" sz="3600" b="1" i="0" u="none" strike="noStrike" kern="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+mn-ea"/>
              <a:cs typeface="+mn-cs"/>
            </a:endParaRPr>
          </a:p>
        </p:txBody>
      </p:sp>
      <p:pic>
        <p:nvPicPr>
          <p:cNvPr id="2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EE388EC2-701D-B216-AAA2-1C7430814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sp>
        <p:nvSpPr>
          <p:cNvPr id="4" name="Freeform 23">
            <a:extLst>
              <a:ext uri="{FF2B5EF4-FFF2-40B4-BE49-F238E27FC236}">
                <a16:creationId xmlns:a16="http://schemas.microsoft.com/office/drawing/2014/main" id="{951940B6-B2F6-4AC1-EDD4-C4D0534583C7}"/>
              </a:ext>
            </a:extLst>
          </p:cNvPr>
          <p:cNvSpPr/>
          <p:nvPr/>
        </p:nvSpPr>
        <p:spPr>
          <a:xfrm>
            <a:off x="10958166" y="60866"/>
            <a:ext cx="1163405" cy="424643"/>
          </a:xfrm>
          <a:custGeom>
            <a:avLst/>
            <a:gdLst/>
            <a:ahLst/>
            <a:cxnLst/>
            <a:rect l="l" t="t" r="r" b="b"/>
            <a:pathLst>
              <a:path w="2958363" h="1079802">
                <a:moveTo>
                  <a:pt x="0" y="0"/>
                </a:moveTo>
                <a:lnTo>
                  <a:pt x="2958363" y="0"/>
                </a:lnTo>
                <a:lnTo>
                  <a:pt x="2958363" y="1079802"/>
                </a:lnTo>
                <a:lnTo>
                  <a:pt x="0" y="107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7D0868C-F81D-3BBC-0A45-B44908ABF9FA}"/>
              </a:ext>
            </a:extLst>
          </p:cNvPr>
          <p:cNvSpPr/>
          <p:nvPr/>
        </p:nvSpPr>
        <p:spPr>
          <a:xfrm>
            <a:off x="7654769" y="558233"/>
            <a:ext cx="1593191" cy="4648767"/>
          </a:xfrm>
          <a:custGeom>
            <a:avLst/>
            <a:gdLst/>
            <a:ahLst/>
            <a:cxnLst/>
            <a:rect l="l" t="t" r="r" b="b"/>
            <a:pathLst>
              <a:path w="3025140" h="6549390">
                <a:moveTo>
                  <a:pt x="0" y="0"/>
                </a:moveTo>
                <a:lnTo>
                  <a:pt x="0" y="6549110"/>
                </a:lnTo>
                <a:lnTo>
                  <a:pt x="3024860" y="6549110"/>
                </a:lnTo>
                <a:lnTo>
                  <a:pt x="302486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A3B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588C441-2725-E4FA-6FF3-C2E45AF495F1}"/>
              </a:ext>
            </a:extLst>
          </p:cNvPr>
          <p:cNvSpPr/>
          <p:nvPr/>
        </p:nvSpPr>
        <p:spPr>
          <a:xfrm>
            <a:off x="6558068" y="1940355"/>
            <a:ext cx="5633297" cy="237490"/>
          </a:xfrm>
          <a:custGeom>
            <a:avLst/>
            <a:gdLst/>
            <a:ahLst/>
            <a:cxnLst/>
            <a:rect l="l" t="t" r="r" b="b"/>
            <a:pathLst>
              <a:path w="8449944" h="356235">
                <a:moveTo>
                  <a:pt x="8449830" y="0"/>
                </a:moveTo>
                <a:lnTo>
                  <a:pt x="0" y="0"/>
                </a:lnTo>
                <a:lnTo>
                  <a:pt x="0" y="355968"/>
                </a:lnTo>
                <a:lnTo>
                  <a:pt x="8449830" y="355968"/>
                </a:lnTo>
                <a:lnTo>
                  <a:pt x="8449830" y="0"/>
                </a:lnTo>
                <a:close/>
              </a:path>
            </a:pathLst>
          </a:custGeom>
          <a:solidFill>
            <a:srgbClr val="A5A5A5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255350-8645-9B22-FDB1-D015D8988489}"/>
              </a:ext>
            </a:extLst>
          </p:cNvPr>
          <p:cNvSpPr txBox="1"/>
          <p:nvPr/>
        </p:nvSpPr>
        <p:spPr>
          <a:xfrm>
            <a:off x="998268" y="6452028"/>
            <a:ext cx="3829050" cy="278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it-IT" sz="1300" i="1" dirty="0">
                <a:latin typeface="Sole24Sans Medium"/>
                <a:cs typeface="Times New Roman" panose="02020603050405020304" pitchFamily="18" charset="0"/>
              </a:rPr>
              <a:t>Source: Audipress 2025.2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B17A08D-B475-02C1-2F9A-D2E2879085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79" r="40634" b="5324"/>
          <a:stretch/>
        </p:blipFill>
        <p:spPr>
          <a:xfrm>
            <a:off x="7919493" y="1112133"/>
            <a:ext cx="3829050" cy="518763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633E992-A426-7449-7A5E-44417B23CA80}"/>
              </a:ext>
            </a:extLst>
          </p:cNvPr>
          <p:cNvSpPr/>
          <p:nvPr/>
        </p:nvSpPr>
        <p:spPr>
          <a:xfrm>
            <a:off x="-1520464" y="1152722"/>
            <a:ext cx="10429069" cy="2820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3600" b="1" kern="0" spc="-7" dirty="0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The target and the readers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63EEBEE-0171-6D70-2A60-59215B128962}"/>
              </a:ext>
            </a:extLst>
          </p:cNvPr>
          <p:cNvSpPr/>
          <p:nvPr/>
        </p:nvSpPr>
        <p:spPr>
          <a:xfrm>
            <a:off x="517801" y="1701956"/>
            <a:ext cx="5848709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Sole24Sans Medium"/>
                <a:cs typeface="Trebuchet MS"/>
              </a:rPr>
              <a:t>The </a:t>
            </a:r>
            <a:r>
              <a:rPr lang="en-US" sz="1300" b="1" dirty="0">
                <a:latin typeface="Sole24Sans Medium"/>
                <a:cs typeface="Trebuchet MS"/>
              </a:rPr>
              <a:t>main target audience </a:t>
            </a:r>
            <a:r>
              <a:rPr lang="en-US" sz="1300" dirty="0">
                <a:latin typeface="Sole24Sans Medium"/>
                <a:cs typeface="Trebuchet MS"/>
              </a:rPr>
              <a:t>is represented by Institutions and operators in the sectors of industry, finance, transport, tourism, export, etc.</a:t>
            </a:r>
            <a:endParaRPr lang="it-IT" sz="1300" dirty="0">
              <a:latin typeface="Sole24Sans Medium"/>
              <a:cs typeface="Trebuchet M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CF00131-2009-D958-CBDA-DFBED363E232}"/>
              </a:ext>
            </a:extLst>
          </p:cNvPr>
          <p:cNvSpPr/>
          <p:nvPr/>
        </p:nvSpPr>
        <p:spPr>
          <a:xfrm>
            <a:off x="517801" y="2811399"/>
            <a:ext cx="5848709" cy="9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Sole24Sans Medium"/>
                <a:cs typeface="Trebuchet MS"/>
              </a:rPr>
              <a:t>Frequently distributed within the sector fairs and events and winners of numerous journalistic prizes, the </a:t>
            </a:r>
            <a:r>
              <a:rPr lang="en-US" sz="1300" b="1" dirty="0">
                <a:latin typeface="Sole24Sans Medium"/>
                <a:cs typeface="Trebuchet MS"/>
              </a:rPr>
              <a:t>Reports cover consolidated thematic areas </a:t>
            </a:r>
            <a:r>
              <a:rPr lang="en-US" sz="1300" dirty="0">
                <a:latin typeface="Sole24Sans Medium"/>
                <a:cs typeface="Trebuchet MS"/>
              </a:rPr>
              <a:t>that are developed during the year.</a:t>
            </a:r>
            <a:endParaRPr lang="it-IT" sz="1300" dirty="0">
              <a:latin typeface="Sole24Sans Medium"/>
              <a:cs typeface="Trebuchet M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CAD5C20-5899-47C6-ED3A-5670B709AB5C}"/>
              </a:ext>
            </a:extLst>
          </p:cNvPr>
          <p:cNvSpPr/>
          <p:nvPr/>
        </p:nvSpPr>
        <p:spPr>
          <a:xfrm>
            <a:off x="517801" y="4111565"/>
            <a:ext cx="5913502" cy="9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>
                <a:latin typeface="Sole24Sans Medium"/>
                <a:cs typeface="Trebuchet MS"/>
              </a:rPr>
              <a:t>The 35% of Il Sole 24 Ore readers is in the </a:t>
            </a:r>
            <a:r>
              <a:rPr lang="en-US" sz="1300" b="1" dirty="0">
                <a:latin typeface="Sole24Sans Medium"/>
                <a:cs typeface="Trebuchet MS"/>
              </a:rPr>
              <a:t>over 55 age group</a:t>
            </a:r>
            <a:br>
              <a:rPr lang="en-US" sz="1300" b="1" dirty="0">
                <a:latin typeface="Sole24Sans Medium"/>
                <a:cs typeface="Trebuchet MS"/>
              </a:rPr>
            </a:br>
            <a:r>
              <a:rPr lang="en-US" sz="1300" dirty="0">
                <a:latin typeface="Sole24Sans Medium"/>
                <a:cs typeface="Trebuchet MS"/>
              </a:rPr>
              <a:t>the one with the </a:t>
            </a:r>
            <a:r>
              <a:rPr lang="en-US" sz="1300" b="1" dirty="0">
                <a:latin typeface="Sole24Sans Medium"/>
                <a:cs typeface="Trebuchet MS"/>
              </a:rPr>
              <a:t>highest spending and investment capacity</a:t>
            </a:r>
            <a:r>
              <a:rPr lang="en-US" sz="1300" dirty="0">
                <a:latin typeface="Sole24Sans Medium"/>
                <a:cs typeface="Trebuchet MS"/>
              </a:rPr>
              <a:t>.</a:t>
            </a:r>
            <a:br>
              <a:rPr lang="en-US" sz="1300" dirty="0">
                <a:latin typeface="Sole24Sans Medium"/>
                <a:cs typeface="Trebuchet MS"/>
              </a:rPr>
            </a:br>
            <a:r>
              <a:rPr lang="en-US" sz="1300" dirty="0">
                <a:latin typeface="Sole24Sans Medium"/>
                <a:cs typeface="Trebuchet MS"/>
              </a:rPr>
              <a:t>66% are men and 34% are women.</a:t>
            </a:r>
            <a:endParaRPr lang="it-IT" sz="1300" dirty="0">
              <a:latin typeface="Sole24Sans Medium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63332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8">
            <a:extLst>
              <a:ext uri="{FF2B5EF4-FFF2-40B4-BE49-F238E27FC236}">
                <a16:creationId xmlns:a16="http://schemas.microsoft.com/office/drawing/2014/main" id="{13F26C09-2056-C032-6FAC-BAF14B4CAABC}"/>
              </a:ext>
            </a:extLst>
          </p:cNvPr>
          <p:cNvSpPr/>
          <p:nvPr/>
        </p:nvSpPr>
        <p:spPr>
          <a:xfrm rot="10800000">
            <a:off x="0" y="0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5E540E50-65AB-3C69-A4B1-8E13CC1C8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190B8E25-09E3-8678-0449-3270A5C69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711178"/>
              </p:ext>
            </p:extLst>
          </p:nvPr>
        </p:nvGraphicFramePr>
        <p:xfrm>
          <a:off x="86782" y="1636962"/>
          <a:ext cx="6799000" cy="127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sellaDiTesto 48">
            <a:extLst>
              <a:ext uri="{FF2B5EF4-FFF2-40B4-BE49-F238E27FC236}">
                <a16:creationId xmlns:a16="http://schemas.microsoft.com/office/drawing/2014/main" id="{6EA68517-A44A-4D40-BA05-24723344EDDF}"/>
              </a:ext>
            </a:extLst>
          </p:cNvPr>
          <p:cNvSpPr txBox="1"/>
          <p:nvPr/>
        </p:nvSpPr>
        <p:spPr>
          <a:xfrm>
            <a:off x="159305" y="2075046"/>
            <a:ext cx="105008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13</a:t>
            </a:r>
          </a:p>
          <a:p>
            <a:pPr algn="ctr"/>
            <a:r>
              <a:rPr lang="it-IT" sz="1200" b="1" dirty="0" err="1">
                <a:latin typeface="Sole24Sans Medium"/>
              </a:rPr>
              <a:t>Men’s</a:t>
            </a:r>
            <a:r>
              <a:rPr lang="it-IT" sz="1200" b="1" dirty="0">
                <a:latin typeface="Sole24Sans Medium"/>
              </a:rPr>
              <a:t> Fashion Week 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27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Exhibitions</a:t>
            </a:r>
            <a:endParaRPr lang="it-IT" sz="1200" dirty="0">
              <a:latin typeface="Sole24Sans Medium"/>
            </a:endParaRPr>
          </a:p>
        </p:txBody>
      </p: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2CB0F089-A09F-4F77-226A-B7C43AB22537}"/>
              </a:ext>
            </a:extLst>
          </p:cNvPr>
          <p:cNvSpPr txBox="1"/>
          <p:nvPr/>
        </p:nvSpPr>
        <p:spPr>
          <a:xfrm>
            <a:off x="1324751" y="2036057"/>
            <a:ext cx="1050082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3</a:t>
            </a:r>
          </a:p>
          <a:p>
            <a:pPr algn="ctr"/>
            <a:r>
              <a:rPr lang="it-IT" sz="1200" b="1" dirty="0">
                <a:latin typeface="Sole24Sans Medium"/>
              </a:rPr>
              <a:t>Quality </a:t>
            </a:r>
            <a:r>
              <a:rPr lang="it-IT" sz="1200" b="1" dirty="0" err="1">
                <a:latin typeface="Sole24Sans Medium"/>
              </a:rPr>
              <a:t>Certifications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10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>
                <a:latin typeface="Sole24Sans Medium"/>
              </a:rPr>
              <a:t>Private Banking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17</a:t>
            </a:r>
          </a:p>
          <a:p>
            <a:pPr algn="ctr"/>
            <a:r>
              <a:rPr lang="it-IT" sz="1200" b="1" dirty="0" err="1">
                <a:latin typeface="Sole24Sans Medium"/>
              </a:rPr>
              <a:t>Motors</a:t>
            </a:r>
            <a:r>
              <a:rPr lang="it-IT" sz="1200" b="1" dirty="0">
                <a:latin typeface="Sole24Sans Medium"/>
              </a:rPr>
              <a:t> 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24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Women’s</a:t>
            </a:r>
            <a:r>
              <a:rPr lang="it-IT" sz="1200" b="1" dirty="0">
                <a:latin typeface="Sole24Sans Medium"/>
              </a:rPr>
              <a:t> Fashion Week</a:t>
            </a: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257E3148-F8D4-D99F-3E0F-5A0E66949EEB}"/>
              </a:ext>
            </a:extLst>
          </p:cNvPr>
          <p:cNvSpPr txBox="1"/>
          <p:nvPr/>
        </p:nvSpPr>
        <p:spPr>
          <a:xfrm>
            <a:off x="2399769" y="2075046"/>
            <a:ext cx="1050082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3</a:t>
            </a:r>
          </a:p>
          <a:p>
            <a:pPr algn="ctr"/>
            <a:r>
              <a:rPr lang="it-IT" sz="1200" b="1" dirty="0">
                <a:latin typeface="Sole24Sans Medium"/>
              </a:rPr>
              <a:t>Design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10</a:t>
            </a:r>
          </a:p>
          <a:p>
            <a:pPr algn="ctr"/>
            <a:r>
              <a:rPr lang="it-IT" sz="1200" b="1" dirty="0" err="1">
                <a:latin typeface="Sole24Sans Medium"/>
              </a:rPr>
              <a:t>Sustainable</a:t>
            </a:r>
            <a:r>
              <a:rPr lang="it-IT" sz="1200" b="1" dirty="0">
                <a:latin typeface="Sole24Sans Medium"/>
              </a:rPr>
              <a:t> Development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17</a:t>
            </a:r>
          </a:p>
          <a:p>
            <a:pPr algn="ctr"/>
            <a:r>
              <a:rPr lang="it-IT" sz="1200" b="1" dirty="0">
                <a:latin typeface="Sole24Sans Medium"/>
              </a:rPr>
              <a:t>Stars of the South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24</a:t>
            </a:r>
          </a:p>
          <a:p>
            <a:pPr algn="ctr"/>
            <a:r>
              <a:rPr lang="it-IT" sz="1200" b="1" dirty="0">
                <a:latin typeface="Sole24Sans Medium"/>
              </a:rPr>
              <a:t>Job</a:t>
            </a:r>
          </a:p>
          <a:p>
            <a:pPr algn="ctr"/>
            <a:endParaRPr lang="it-IT" sz="1200" b="1" dirty="0">
              <a:solidFill>
                <a:srgbClr val="DC7A4B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31</a:t>
            </a:r>
          </a:p>
          <a:p>
            <a:pPr algn="ctr"/>
            <a:r>
              <a:rPr lang="it-IT" sz="1200" b="1" dirty="0">
                <a:latin typeface="Sole24Sans Medium"/>
              </a:rPr>
              <a:t>Cars and corporate </a:t>
            </a:r>
            <a:r>
              <a:rPr lang="it-IT" sz="1200" b="1" dirty="0" err="1">
                <a:latin typeface="Sole24Sans Medium"/>
              </a:rPr>
              <a:t>mobility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2" name="CasellaDiTesto 7">
            <a:extLst>
              <a:ext uri="{FF2B5EF4-FFF2-40B4-BE49-F238E27FC236}">
                <a16:creationId xmlns:a16="http://schemas.microsoft.com/office/drawing/2014/main" id="{3321F1EB-1593-DB85-5618-A80569F33B9C}"/>
              </a:ext>
            </a:extLst>
          </p:cNvPr>
          <p:cNvSpPr txBox="1"/>
          <p:nvPr/>
        </p:nvSpPr>
        <p:spPr>
          <a:xfrm>
            <a:off x="3544849" y="2075046"/>
            <a:ext cx="1050082" cy="323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12</a:t>
            </a:r>
          </a:p>
          <a:p>
            <a:pPr algn="ctr"/>
            <a:r>
              <a:rPr lang="it-IT" sz="1200" b="1" dirty="0">
                <a:latin typeface="Sole24Sans Medium"/>
              </a:rPr>
              <a:t>Wine economy</a:t>
            </a:r>
          </a:p>
          <a:p>
            <a:pPr algn="ctr"/>
            <a:endParaRPr lang="it-IT" sz="1200" b="1" dirty="0">
              <a:solidFill>
                <a:srgbClr val="CC7D64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21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>
                <a:latin typeface="Sole24Sans Medium"/>
              </a:rPr>
              <a:t>Design</a:t>
            </a:r>
            <a:br>
              <a:rPr lang="it-IT" sz="1200" b="1" dirty="0">
                <a:latin typeface="Sole24Sans Medium"/>
              </a:rPr>
            </a:br>
            <a:br>
              <a:rPr lang="it-IT" sz="1200" b="1" dirty="0">
                <a:latin typeface="Sole24Sans Medium"/>
              </a:rPr>
            </a:br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22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Motorcycles</a:t>
            </a:r>
            <a:r>
              <a:rPr lang="it-IT" sz="1200" b="1" dirty="0">
                <a:latin typeface="Sole24Sans Medium"/>
              </a:rPr>
              <a:t> 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>
                <a:latin typeface="Sole24Sans Medium"/>
              </a:rPr>
              <a:t>scooters and microcars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28</a:t>
            </a:r>
          </a:p>
          <a:p>
            <a:pPr algn="ctr"/>
            <a:r>
              <a:rPr lang="it-IT" sz="1200" b="1" dirty="0" err="1">
                <a:latin typeface="Sole24Sans Medium"/>
              </a:rPr>
              <a:t>Transport</a:t>
            </a:r>
            <a:r>
              <a:rPr lang="it-IT" sz="1200" b="1" dirty="0">
                <a:latin typeface="Sole24Sans Medium"/>
              </a:rPr>
              <a:t> and </a:t>
            </a:r>
            <a:r>
              <a:rPr lang="it-IT" sz="1200" b="1" dirty="0" err="1">
                <a:latin typeface="Sole24Sans Medium"/>
              </a:rPr>
              <a:t>logistics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solidFill>
                <a:srgbClr val="CC7D64"/>
              </a:solidFill>
              <a:latin typeface="Sole24Sans Medium"/>
            </a:endParaRPr>
          </a:p>
        </p:txBody>
      </p:sp>
      <p:sp>
        <p:nvSpPr>
          <p:cNvPr id="23" name="CasellaDiTesto 8">
            <a:extLst>
              <a:ext uri="{FF2B5EF4-FFF2-40B4-BE49-F238E27FC236}">
                <a16:creationId xmlns:a16="http://schemas.microsoft.com/office/drawing/2014/main" id="{051508B9-87FA-C76A-8B96-141FF23D389C}"/>
              </a:ext>
            </a:extLst>
          </p:cNvPr>
          <p:cNvSpPr txBox="1"/>
          <p:nvPr/>
        </p:nvSpPr>
        <p:spPr>
          <a:xfrm>
            <a:off x="4651288" y="2075046"/>
            <a:ext cx="109690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5</a:t>
            </a:r>
          </a:p>
          <a:p>
            <a:pPr algn="ctr"/>
            <a:r>
              <a:rPr lang="it-IT" sz="1200" b="1" dirty="0">
                <a:latin typeface="Sole24Sans Medium"/>
              </a:rPr>
              <a:t>Pet Economy</a:t>
            </a:r>
          </a:p>
          <a:p>
            <a:pPr algn="ctr"/>
            <a:endParaRPr lang="it-IT" sz="1200" b="1" dirty="0">
              <a:solidFill>
                <a:srgbClr val="BD867B"/>
              </a:solidFill>
              <a:latin typeface="Sole24Sans Medium"/>
            </a:endParaRPr>
          </a:p>
          <a:p>
            <a:pPr algn="ctr"/>
            <a:endParaRPr lang="it-IT" sz="1200" b="1" dirty="0">
              <a:solidFill>
                <a:srgbClr val="BD867B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6</a:t>
            </a:r>
          </a:p>
          <a:p>
            <a:pPr algn="ctr"/>
            <a:r>
              <a:rPr lang="it-IT" sz="1200" b="1" dirty="0">
                <a:latin typeface="Sole24Sans Medium"/>
              </a:rPr>
              <a:t>Beauty</a:t>
            </a:r>
            <a:br>
              <a:rPr lang="it-IT" sz="1200" b="1" dirty="0">
                <a:latin typeface="Sole24Sans Medium"/>
              </a:rPr>
            </a:br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11</a:t>
            </a:r>
          </a:p>
          <a:p>
            <a:pPr algn="ctr"/>
            <a:r>
              <a:rPr lang="it-IT" sz="1200" b="1" dirty="0">
                <a:latin typeface="Sole24Sans Medium"/>
              </a:rPr>
              <a:t>Food economy</a:t>
            </a:r>
            <a:endParaRPr lang="it-IT" sz="1200" b="1" dirty="0">
              <a:solidFill>
                <a:srgbClr val="BD867B"/>
              </a:solidFill>
              <a:latin typeface="Sole24Sans Medium"/>
            </a:endParaRPr>
          </a:p>
          <a:p>
            <a:pPr algn="ctr"/>
            <a:endParaRPr lang="it-IT" sz="1200" b="1" dirty="0">
              <a:solidFill>
                <a:srgbClr val="BD867B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19</a:t>
            </a:r>
          </a:p>
          <a:p>
            <a:pPr algn="ctr"/>
            <a:r>
              <a:rPr lang="it-IT" sz="1200" b="1" dirty="0" err="1">
                <a:latin typeface="Sole24Sans Medium"/>
              </a:rPr>
              <a:t>Jewellery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20</a:t>
            </a:r>
          </a:p>
          <a:p>
            <a:pPr algn="ctr"/>
            <a:r>
              <a:rPr lang="it-IT" sz="1200" b="1" dirty="0" err="1">
                <a:latin typeface="Sole24Sans Medium"/>
              </a:rPr>
              <a:t>Sustainability</a:t>
            </a:r>
            <a:r>
              <a:rPr lang="it-IT" sz="1200" b="1" dirty="0">
                <a:latin typeface="Sole24Sans Medium"/>
              </a:rPr>
              <a:t> Leader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25</a:t>
            </a:r>
          </a:p>
          <a:p>
            <a:pPr algn="ctr"/>
            <a:r>
              <a:rPr lang="it-IT" sz="1200" b="1" dirty="0" err="1">
                <a:latin typeface="Sole24Sans Medium"/>
              </a:rPr>
              <a:t>Law</a:t>
            </a:r>
            <a:r>
              <a:rPr lang="it-IT" sz="1200" b="1" dirty="0">
                <a:latin typeface="Sole24Sans Medium"/>
              </a:rPr>
              <a:t> </a:t>
            </a:r>
            <a:r>
              <a:rPr lang="it-IT" sz="1200" b="1" dirty="0" err="1">
                <a:latin typeface="Sole24Sans Medium"/>
              </a:rPr>
              <a:t>Firms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C68BC2AC-861F-81BB-B8E1-5F18E4F270D1}"/>
              </a:ext>
            </a:extLst>
          </p:cNvPr>
          <p:cNvSpPr txBox="1"/>
          <p:nvPr/>
        </p:nvSpPr>
        <p:spPr>
          <a:xfrm>
            <a:off x="5785313" y="2067264"/>
            <a:ext cx="1050082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3</a:t>
            </a:r>
          </a:p>
          <a:p>
            <a:pPr algn="ctr"/>
            <a:r>
              <a:rPr lang="it-IT" sz="1200" b="1" dirty="0">
                <a:latin typeface="Sole24Sans Medium"/>
              </a:rPr>
              <a:t>Company cars and business </a:t>
            </a:r>
            <a:r>
              <a:rPr lang="it-IT" sz="1200" b="1" dirty="0" err="1">
                <a:latin typeface="Sole24Sans Medium"/>
              </a:rPr>
              <a:t>mobility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solidFill>
                <a:srgbClr val="B09391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09391"/>
                </a:solidFill>
                <a:latin typeface="Sole24Sans Medium"/>
              </a:rPr>
              <a:t>9</a:t>
            </a:r>
          </a:p>
          <a:p>
            <a:pPr algn="ctr"/>
            <a:r>
              <a:rPr lang="it-IT" sz="1200" b="1" dirty="0" err="1">
                <a:latin typeface="Sole24Sans Medium"/>
              </a:rPr>
              <a:t>Watches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09391"/>
                </a:solidFill>
                <a:latin typeface="Sole24Sans Medium"/>
              </a:rPr>
              <a:t>16</a:t>
            </a:r>
          </a:p>
          <a:p>
            <a:pPr algn="ctr"/>
            <a:r>
              <a:rPr lang="it-IT" sz="1200" b="1" dirty="0" err="1">
                <a:latin typeface="Sole24Sans Medium"/>
              </a:rPr>
              <a:t>Men’s</a:t>
            </a:r>
            <a:r>
              <a:rPr lang="it-IT" sz="1200" b="1" dirty="0">
                <a:latin typeface="Sole24Sans Medium"/>
              </a:rPr>
              <a:t> Fashion Week 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09391"/>
                </a:solidFill>
                <a:latin typeface="Sole24Sans Medium"/>
              </a:rPr>
              <a:t>23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>
                <a:latin typeface="Sole24Sans Medium"/>
              </a:rPr>
              <a:t>Private banking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09391"/>
                </a:solidFill>
                <a:latin typeface="Sole24Sans Medium"/>
              </a:rPr>
              <a:t>30</a:t>
            </a:r>
          </a:p>
          <a:p>
            <a:pPr algn="ctr"/>
            <a:r>
              <a:rPr lang="it-IT" sz="1200" b="1" dirty="0">
                <a:latin typeface="Sole24Sans Medium"/>
              </a:rPr>
              <a:t>Emilia Romagna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5" name="CasellaDiTesto 10">
            <a:extLst>
              <a:ext uri="{FF2B5EF4-FFF2-40B4-BE49-F238E27FC236}">
                <a16:creationId xmlns:a16="http://schemas.microsoft.com/office/drawing/2014/main" id="{E83D6C17-465F-0974-7EEA-D26184A1F89A}"/>
              </a:ext>
            </a:extLst>
          </p:cNvPr>
          <p:cNvSpPr txBox="1"/>
          <p:nvPr/>
        </p:nvSpPr>
        <p:spPr>
          <a:xfrm>
            <a:off x="6731870" y="2088148"/>
            <a:ext cx="121186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7</a:t>
            </a:r>
          </a:p>
          <a:p>
            <a:pPr algn="ctr"/>
            <a:r>
              <a:rPr lang="it-IT" sz="1200" b="1" dirty="0" err="1">
                <a:latin typeface="Sole24Sans Medium"/>
              </a:rPr>
              <a:t>Motors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8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Sustainable</a:t>
            </a:r>
            <a:r>
              <a:rPr lang="it-IT" sz="1200" b="1" dirty="0">
                <a:latin typeface="Sole24Sans Medium"/>
              </a:rPr>
              <a:t> Development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15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Watches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F3A875"/>
                </a:solidFill>
                <a:latin typeface="Sole24Sans Medium"/>
              </a:rPr>
              <a:t>21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Exhibitions</a:t>
            </a:r>
            <a:r>
              <a:rPr lang="it-IT" sz="1200" b="1" dirty="0">
                <a:latin typeface="Sole24Sans Medium"/>
              </a:rPr>
              <a:t> 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6" name="CasellaDiTesto 11">
            <a:extLst>
              <a:ext uri="{FF2B5EF4-FFF2-40B4-BE49-F238E27FC236}">
                <a16:creationId xmlns:a16="http://schemas.microsoft.com/office/drawing/2014/main" id="{92FE5BAD-321B-7B74-75E8-85DA5B1C749A}"/>
              </a:ext>
            </a:extLst>
          </p:cNvPr>
          <p:cNvSpPr txBox="1"/>
          <p:nvPr/>
        </p:nvSpPr>
        <p:spPr>
          <a:xfrm>
            <a:off x="7761677" y="2036057"/>
            <a:ext cx="1276689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21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Ceramic</a:t>
            </a:r>
            <a:r>
              <a:rPr lang="it-IT" sz="1200" b="1" dirty="0">
                <a:latin typeface="Sole24Sans Medium"/>
              </a:rPr>
              <a:t> Industry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22</a:t>
            </a:r>
          </a:p>
          <a:p>
            <a:pPr algn="ctr"/>
            <a:r>
              <a:rPr lang="it-IT" sz="1200" b="1" dirty="0" err="1">
                <a:latin typeface="Sole24Sans Medium"/>
              </a:rPr>
              <a:t>Women’s</a:t>
            </a:r>
            <a:r>
              <a:rPr lang="it-IT" sz="1200" b="1" dirty="0">
                <a:latin typeface="Sole24Sans Medium"/>
              </a:rPr>
              <a:t> Fashion Week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29</a:t>
            </a:r>
          </a:p>
          <a:p>
            <a:pPr algn="ctr"/>
            <a:r>
              <a:rPr lang="it-IT" sz="1200" b="1" dirty="0" err="1">
                <a:latin typeface="Sole24Sans Medium"/>
              </a:rPr>
              <a:t>Sustainable</a:t>
            </a:r>
            <a:r>
              <a:rPr lang="it-IT" sz="1200" b="1" dirty="0">
                <a:latin typeface="Sole24Sans Medium"/>
              </a:rPr>
              <a:t> Development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7" name="CasellaDiTesto 13">
            <a:extLst>
              <a:ext uri="{FF2B5EF4-FFF2-40B4-BE49-F238E27FC236}">
                <a16:creationId xmlns:a16="http://schemas.microsoft.com/office/drawing/2014/main" id="{11115DA5-35EF-F8F6-7E40-270BEDDBD9C5}"/>
              </a:ext>
            </a:extLst>
          </p:cNvPr>
          <p:cNvSpPr txBox="1"/>
          <p:nvPr/>
        </p:nvSpPr>
        <p:spPr>
          <a:xfrm>
            <a:off x="8882157" y="1813442"/>
            <a:ext cx="1082491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b="1" dirty="0">
              <a:solidFill>
                <a:srgbClr val="DC7A4B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ED7D31"/>
                </a:solidFill>
                <a:latin typeface="Sole24Sans Medium"/>
              </a:rPr>
              <a:t>1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Nautical</a:t>
            </a:r>
            <a:r>
              <a:rPr lang="it-IT" sz="1200" b="1" dirty="0">
                <a:latin typeface="Sole24Sans Medium"/>
              </a:rPr>
              <a:t> Industry</a:t>
            </a:r>
          </a:p>
          <a:p>
            <a:pPr algn="ctr"/>
            <a:endParaRPr lang="it-IT" sz="1200" b="1" dirty="0">
              <a:solidFill>
                <a:srgbClr val="DC7A4B"/>
              </a:solidFill>
              <a:latin typeface="Sole24Sans Medium"/>
            </a:endParaRPr>
          </a:p>
          <a:p>
            <a:pPr algn="ctr"/>
            <a:endParaRPr lang="it-IT" sz="1200" b="1" dirty="0">
              <a:solidFill>
                <a:srgbClr val="DC7A4B"/>
              </a:solidFill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6</a:t>
            </a:r>
          </a:p>
          <a:p>
            <a:pPr algn="ctr"/>
            <a:r>
              <a:rPr lang="it-IT" sz="1200" b="1" dirty="0">
                <a:latin typeface="Sole24Sans Medium"/>
              </a:rPr>
              <a:t>Company cars and business </a:t>
            </a:r>
            <a:r>
              <a:rPr lang="it-IT" sz="1200" b="1" dirty="0" err="1">
                <a:latin typeface="Sole24Sans Medium"/>
              </a:rPr>
              <a:t>mobility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13</a:t>
            </a:r>
          </a:p>
          <a:p>
            <a:pPr algn="ctr"/>
            <a:r>
              <a:rPr lang="it-IT" sz="1200" b="1" dirty="0">
                <a:latin typeface="Sole24Sans Medium"/>
              </a:rPr>
              <a:t>Beauty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20</a:t>
            </a:r>
          </a:p>
          <a:p>
            <a:pPr algn="ctr"/>
            <a:r>
              <a:rPr lang="it-IT" sz="1200" b="1" dirty="0">
                <a:latin typeface="Sole24Sans Medium"/>
              </a:rPr>
              <a:t>Design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DC7A4B"/>
                </a:solidFill>
                <a:latin typeface="Sole24Sans Medium"/>
              </a:rPr>
              <a:t>27</a:t>
            </a:r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 err="1">
                <a:latin typeface="Sole24Sans Medium"/>
              </a:rPr>
              <a:t>Sustainable</a:t>
            </a:r>
            <a:r>
              <a:rPr lang="it-IT" sz="1200" b="1" dirty="0">
                <a:latin typeface="Sole24Sans Medium"/>
              </a:rPr>
              <a:t> </a:t>
            </a:r>
            <a:r>
              <a:rPr lang="it-IT" sz="1200" b="1" dirty="0" err="1">
                <a:latin typeface="Sole24Sans Medium"/>
              </a:rPr>
              <a:t>development</a:t>
            </a:r>
            <a:endParaRPr lang="it-IT" sz="1200" b="1" dirty="0">
              <a:latin typeface="Sole24Sans Medium"/>
            </a:endParaRPr>
          </a:p>
        </p:txBody>
      </p:sp>
      <p:sp>
        <p:nvSpPr>
          <p:cNvPr id="28" name="CasellaDiTesto 15">
            <a:extLst>
              <a:ext uri="{FF2B5EF4-FFF2-40B4-BE49-F238E27FC236}">
                <a16:creationId xmlns:a16="http://schemas.microsoft.com/office/drawing/2014/main" id="{C18BD8D1-752E-A956-FC9F-89A424E28F4F}"/>
              </a:ext>
            </a:extLst>
          </p:cNvPr>
          <p:cNvSpPr txBox="1"/>
          <p:nvPr/>
        </p:nvSpPr>
        <p:spPr>
          <a:xfrm>
            <a:off x="9853094" y="1991724"/>
            <a:ext cx="1276688" cy="360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3</a:t>
            </a:r>
          </a:p>
          <a:p>
            <a:pPr algn="ctr"/>
            <a:r>
              <a:rPr lang="it-IT" sz="1200" b="1" dirty="0">
                <a:latin typeface="Sole24Sans Medium"/>
              </a:rPr>
              <a:t>Piemonte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10</a:t>
            </a:r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latin typeface="Sole24Sans Medium"/>
              </a:rPr>
              <a:t>Defense &amp; Cybersecurity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17</a:t>
            </a:r>
          </a:p>
          <a:p>
            <a:pPr algn="ctr"/>
            <a:r>
              <a:rPr lang="it-IT" sz="1200" b="1" dirty="0">
                <a:latin typeface="Sole24Sans Medium"/>
              </a:rPr>
              <a:t>Private Banking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18</a:t>
            </a:r>
            <a:br>
              <a:rPr lang="it-IT" sz="1200" b="1" dirty="0">
                <a:latin typeface="Sole24Sans Medium"/>
              </a:rPr>
            </a:br>
            <a:r>
              <a:rPr lang="it-IT" sz="1200" b="1" dirty="0" err="1">
                <a:latin typeface="Sole24Sans Medium"/>
              </a:rPr>
              <a:t>Watches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24</a:t>
            </a:r>
          </a:p>
          <a:p>
            <a:pPr algn="ctr"/>
            <a:r>
              <a:rPr lang="it-IT" sz="1200" b="1" dirty="0">
                <a:latin typeface="Sole24Sans Medium"/>
              </a:rPr>
              <a:t>Campania</a:t>
            </a: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25</a:t>
            </a:r>
          </a:p>
          <a:p>
            <a:pPr algn="ctr"/>
            <a:r>
              <a:rPr lang="it-IT" sz="1200" b="1" dirty="0" err="1">
                <a:latin typeface="Sole24Sans Medium"/>
              </a:rPr>
              <a:t>Growth</a:t>
            </a:r>
            <a:r>
              <a:rPr lang="it-IT" sz="1200" b="1" dirty="0">
                <a:latin typeface="Sole24Sans Medium"/>
              </a:rPr>
              <a:t> leader</a:t>
            </a:r>
          </a:p>
          <a:p>
            <a:pPr algn="ctr"/>
            <a:endParaRPr lang="it-IT" sz="1200" b="1" dirty="0">
              <a:latin typeface="Sole24Sans Medium"/>
            </a:endParaRPr>
          </a:p>
        </p:txBody>
      </p:sp>
      <p:sp>
        <p:nvSpPr>
          <p:cNvPr id="29" name="CasellaDiTesto 16">
            <a:extLst>
              <a:ext uri="{FF2B5EF4-FFF2-40B4-BE49-F238E27FC236}">
                <a16:creationId xmlns:a16="http://schemas.microsoft.com/office/drawing/2014/main" id="{A4064066-387E-F397-2779-B43F76A55D73}"/>
              </a:ext>
            </a:extLst>
          </p:cNvPr>
          <p:cNvSpPr txBox="1"/>
          <p:nvPr/>
        </p:nvSpPr>
        <p:spPr>
          <a:xfrm>
            <a:off x="11014088" y="1991724"/>
            <a:ext cx="108528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1</a:t>
            </a:r>
          </a:p>
          <a:p>
            <a:pPr algn="ctr"/>
            <a:r>
              <a:rPr lang="it-IT" sz="1200" b="1" dirty="0" err="1">
                <a:latin typeface="Sole24Sans Medium"/>
              </a:rPr>
              <a:t>Motors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9</a:t>
            </a:r>
          </a:p>
          <a:p>
            <a:pPr algn="ctr"/>
            <a:r>
              <a:rPr lang="it-IT" sz="1200" b="1" dirty="0" err="1">
                <a:latin typeface="Sole24Sans Medium"/>
              </a:rPr>
              <a:t>Aerospace</a:t>
            </a:r>
            <a:r>
              <a:rPr lang="it-IT" sz="1200" b="1" dirty="0">
                <a:latin typeface="Sole24Sans Medium"/>
              </a:rPr>
              <a:t> </a:t>
            </a:r>
            <a:r>
              <a:rPr lang="it-IT" sz="1200" b="1" dirty="0" err="1">
                <a:latin typeface="Sole24Sans Medium"/>
              </a:rPr>
              <a:t>industry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BD867B"/>
                </a:solidFill>
                <a:latin typeface="Sole24Sans Medium"/>
              </a:rPr>
              <a:t>10</a:t>
            </a:r>
          </a:p>
          <a:p>
            <a:pPr algn="ctr"/>
            <a:r>
              <a:rPr lang="it-IT" sz="1200" b="1" dirty="0" err="1">
                <a:latin typeface="Sole24Sans Medium"/>
              </a:rPr>
              <a:t>Jewellery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  <a:p>
            <a:pPr algn="ctr"/>
            <a:r>
              <a:rPr lang="it-IT" sz="1200" b="1" dirty="0">
                <a:solidFill>
                  <a:srgbClr val="CC7D64"/>
                </a:solidFill>
                <a:latin typeface="Sole24Sans Medium"/>
              </a:rPr>
              <a:t>15</a:t>
            </a:r>
          </a:p>
          <a:p>
            <a:pPr algn="ctr"/>
            <a:r>
              <a:rPr lang="it-IT" sz="1200" b="1" dirty="0">
                <a:latin typeface="Sole24Sans Medium"/>
              </a:rPr>
              <a:t>Company cars and business </a:t>
            </a:r>
            <a:r>
              <a:rPr lang="it-IT" sz="1200" b="1" dirty="0" err="1">
                <a:latin typeface="Sole24Sans Medium"/>
              </a:rPr>
              <a:t>mobility</a:t>
            </a:r>
            <a:endParaRPr lang="it-IT" sz="1200" b="1" dirty="0">
              <a:latin typeface="Sole24Sans Medium"/>
            </a:endParaRPr>
          </a:p>
          <a:p>
            <a:pPr algn="ctr"/>
            <a:endParaRPr lang="it-IT" sz="1200" b="1" dirty="0">
              <a:latin typeface="Sole24Sans Medium"/>
            </a:endParaRPr>
          </a:p>
        </p:txBody>
      </p:sp>
      <p:graphicFrame>
        <p:nvGraphicFramePr>
          <p:cNvPr id="30" name="Diagramma 29">
            <a:extLst>
              <a:ext uri="{FF2B5EF4-FFF2-40B4-BE49-F238E27FC236}">
                <a16:creationId xmlns:a16="http://schemas.microsoft.com/office/drawing/2014/main" id="{D3121973-F0A5-3F42-6716-08B2FA694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18129"/>
              </p:ext>
            </p:extLst>
          </p:nvPr>
        </p:nvGraphicFramePr>
        <p:xfrm>
          <a:off x="6675605" y="1634035"/>
          <a:ext cx="5429613" cy="49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3" name="Rettangolo 32">
            <a:extLst>
              <a:ext uri="{FF2B5EF4-FFF2-40B4-BE49-F238E27FC236}">
                <a16:creationId xmlns:a16="http://schemas.microsoft.com/office/drawing/2014/main" id="{A757C512-7B92-5A03-B699-98D82709D7EC}"/>
              </a:ext>
            </a:extLst>
          </p:cNvPr>
          <p:cNvSpPr/>
          <p:nvPr/>
        </p:nvSpPr>
        <p:spPr>
          <a:xfrm>
            <a:off x="570778" y="804296"/>
            <a:ext cx="10429069" cy="2820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ko-KR" sz="2667" kern="0" dirty="0">
              <a:solidFill>
                <a:prstClr val="black"/>
              </a:solidFill>
              <a:latin typeface="Sole24Sans Medium"/>
              <a:ea typeface="맑은 고딕" panose="020B0503020000020004" pitchFamily="34" charset="-127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</a:rPr>
              <a:t>2026 </a:t>
            </a:r>
            <a:r>
              <a:rPr kumimoji="0" lang="it-IT" altLang="ko-KR" sz="2667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</a:rPr>
              <a:t>Calendar</a:t>
            </a:r>
            <a:r>
              <a:rPr kumimoji="0" lang="it-IT" altLang="ko-KR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Sole24Sans Medium"/>
                <a:cs typeface="Arial" pitchFamily="34" charset="0"/>
              </a:rPr>
              <a:t>*</a:t>
            </a:r>
            <a:endParaRPr kumimoji="0" lang="it-IT" altLang="ko-KR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e24Sans Medium"/>
              <a:ea typeface="맑은 고딕" panose="020B0503020000020004" pitchFamily="34" charset="-127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0606B340-AAF0-CE11-6633-CCA28BCB557E}"/>
              </a:ext>
            </a:extLst>
          </p:cNvPr>
          <p:cNvSpPr/>
          <p:nvPr/>
        </p:nvSpPr>
        <p:spPr>
          <a:xfrm>
            <a:off x="570778" y="6566494"/>
            <a:ext cx="40053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latin typeface="Sole24Sans Medium"/>
                <a:cs typeface="Arial" pitchFamily="34" charset="0"/>
              </a:rPr>
              <a:t>*</a:t>
            </a:r>
            <a:r>
              <a:rPr lang="en-US" sz="1200" dirty="0">
                <a:latin typeface="Sole24Sans Medium"/>
              </a:rPr>
              <a:t> The calendar may be subject to change</a:t>
            </a:r>
            <a:endParaRPr lang="it-IT" sz="1200" dirty="0">
              <a:latin typeface="Sole24Sans Medium"/>
            </a:endParaRPr>
          </a:p>
          <a:p>
            <a:endParaRPr lang="it-IT" sz="1200" dirty="0">
              <a:latin typeface="Sole24Sans Medium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48CEAE2-CFA7-AAD4-9323-0B141F5DC671}"/>
              </a:ext>
            </a:extLst>
          </p:cNvPr>
          <p:cNvSpPr txBox="1"/>
          <p:nvPr/>
        </p:nvSpPr>
        <p:spPr>
          <a:xfrm>
            <a:off x="318133" y="571238"/>
            <a:ext cx="531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Reports</a:t>
            </a:r>
            <a:endParaRPr kumimoji="0" lang="it-IT" sz="3600" b="1" i="0" u="none" strike="noStrike" kern="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7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7BFF-1E48-3594-397C-4FFD5416E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Triangle 8">
            <a:extLst>
              <a:ext uri="{FF2B5EF4-FFF2-40B4-BE49-F238E27FC236}">
                <a16:creationId xmlns:a16="http://schemas.microsoft.com/office/drawing/2014/main" id="{6BEF884D-CBA1-FCE0-139E-73BF6E1FE348}"/>
              </a:ext>
            </a:extLst>
          </p:cNvPr>
          <p:cNvSpPr/>
          <p:nvPr/>
        </p:nvSpPr>
        <p:spPr>
          <a:xfrm rot="10800000">
            <a:off x="0" y="0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FBAD384D-A952-A545-22BD-01EA4577CCDE}"/>
              </a:ext>
            </a:extLst>
          </p:cNvPr>
          <p:cNvSpPr/>
          <p:nvPr/>
        </p:nvSpPr>
        <p:spPr>
          <a:xfrm>
            <a:off x="602213" y="1467818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5FE09C-BE0F-A73A-94A4-FAC0A42A5E93}"/>
              </a:ext>
            </a:extLst>
          </p:cNvPr>
          <p:cNvSpPr/>
          <p:nvPr/>
        </p:nvSpPr>
        <p:spPr>
          <a:xfrm>
            <a:off x="686509" y="2612259"/>
            <a:ext cx="7375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Number Semibold" pitchFamily="2" charset="77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FDC147-74A1-8E84-6D08-E994C73A8D27}"/>
              </a:ext>
            </a:extLst>
          </p:cNvPr>
          <p:cNvSpPr txBox="1"/>
          <p:nvPr/>
        </p:nvSpPr>
        <p:spPr>
          <a:xfrm>
            <a:off x="7880967" y="735179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D7C3"/>
                </a:solidFill>
                <a:effectLst/>
                <a:uLnTx/>
                <a:uFillTx/>
                <a:latin typeface="Sole24Sans Number Semibold" pitchFamily="2" charset="77"/>
                <a:ea typeface="+mn-ea"/>
                <a:cs typeface="+mn-cs"/>
              </a:rPr>
              <a:t>»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232CB82-3D78-B19D-99EB-95668D72DF93}"/>
              </a:ext>
            </a:extLst>
          </p:cNvPr>
          <p:cNvSpPr/>
          <p:nvPr/>
        </p:nvSpPr>
        <p:spPr>
          <a:xfrm>
            <a:off x="688032" y="3807473"/>
            <a:ext cx="672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rebuchet MS"/>
            </a:endParaRPr>
          </a:p>
        </p:txBody>
      </p:sp>
      <p:pic>
        <p:nvPicPr>
          <p:cNvPr id="2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A6D94EDE-F4D8-C410-10E6-A11AF2683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sp>
        <p:nvSpPr>
          <p:cNvPr id="4" name="Freeform 23">
            <a:extLst>
              <a:ext uri="{FF2B5EF4-FFF2-40B4-BE49-F238E27FC236}">
                <a16:creationId xmlns:a16="http://schemas.microsoft.com/office/drawing/2014/main" id="{802A74A5-C47D-A3D9-5460-4379D5B77075}"/>
              </a:ext>
            </a:extLst>
          </p:cNvPr>
          <p:cNvSpPr/>
          <p:nvPr/>
        </p:nvSpPr>
        <p:spPr>
          <a:xfrm>
            <a:off x="10958166" y="60866"/>
            <a:ext cx="1163405" cy="424643"/>
          </a:xfrm>
          <a:custGeom>
            <a:avLst/>
            <a:gdLst/>
            <a:ahLst/>
            <a:cxnLst/>
            <a:rect l="l" t="t" r="r" b="b"/>
            <a:pathLst>
              <a:path w="2958363" h="1079802">
                <a:moveTo>
                  <a:pt x="0" y="0"/>
                </a:moveTo>
                <a:lnTo>
                  <a:pt x="2958363" y="0"/>
                </a:lnTo>
                <a:lnTo>
                  <a:pt x="2958363" y="1079802"/>
                </a:lnTo>
                <a:lnTo>
                  <a:pt x="0" y="107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0256BE-F234-F302-D6F2-BFCA66760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408" y="4092906"/>
            <a:ext cx="1604122" cy="24134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1FBC087-7D78-9177-7620-36E78EB10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601" y="1463187"/>
            <a:ext cx="1613476" cy="243996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F2D0D63-08DA-62B2-1CF3-B774E9743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183" y="1461673"/>
            <a:ext cx="1625630" cy="243996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1259EB10-45A7-53B6-014E-3ACE628A3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183" y="4092906"/>
            <a:ext cx="1625630" cy="2413409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A798A14E-A65C-AA4C-4B13-231C75154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5919" y="1461674"/>
            <a:ext cx="1604123" cy="2439964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69423C76-80D6-030B-D86E-8380D403F1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601" y="4092906"/>
            <a:ext cx="1604123" cy="24134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6EF3160-D93A-5820-981D-804259DB869B}"/>
              </a:ext>
            </a:extLst>
          </p:cNvPr>
          <p:cNvSpPr/>
          <p:nvPr/>
        </p:nvSpPr>
        <p:spPr>
          <a:xfrm>
            <a:off x="-1166378" y="1098142"/>
            <a:ext cx="10429069" cy="2820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3600" b="1" kern="0" spc="-7" dirty="0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Some Reports </a:t>
            </a:r>
            <a:r>
              <a:rPr lang="it-IT" altLang="ko-KR" sz="3600" b="1" kern="0" spc="-7" dirty="0" err="1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issues</a:t>
            </a:r>
            <a:r>
              <a:rPr lang="it-IT" altLang="ko-KR" sz="3600" b="1" kern="0" spc="-7" dirty="0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 </a:t>
            </a:r>
            <a:r>
              <a:rPr lang="it-IT" altLang="ko-KR" sz="3600" b="1" kern="0" spc="-7" dirty="0" err="1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scheduled</a:t>
            </a:r>
            <a:endParaRPr lang="it-IT" altLang="ko-KR" sz="3600" b="1" kern="0" spc="-7" dirty="0">
              <a:solidFill>
                <a:prstClr val="black"/>
              </a:solidFill>
              <a:latin typeface="Sole24Sans Medium"/>
              <a:ea typeface="맑은 고딕" panose="020B0503020000020004" pitchFamily="34" charset="-12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A4B6CD-A846-1B4D-3D55-E75FED961C05}"/>
              </a:ext>
            </a:extLst>
          </p:cNvPr>
          <p:cNvSpPr txBox="1"/>
          <p:nvPr/>
        </p:nvSpPr>
        <p:spPr>
          <a:xfrm>
            <a:off x="411502" y="2388870"/>
            <a:ext cx="6167837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Sole24Sans Medium"/>
              </a:rPr>
              <a:t>Reports can be:</a:t>
            </a:r>
          </a:p>
          <a:p>
            <a:pPr>
              <a:lnSpc>
                <a:spcPct val="150000"/>
              </a:lnSpc>
            </a:pPr>
            <a:r>
              <a:rPr lang="it-IT" b="1" dirty="0">
                <a:latin typeface="Sole24Sans Medium"/>
              </a:rPr>
              <a:t>-Inside Il Sole 24 Ore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Sole24Sans Medium"/>
              </a:rPr>
              <a:t>(for </a:t>
            </a:r>
            <a:r>
              <a:rPr lang="it-IT" dirty="0" err="1">
                <a:latin typeface="Sole24Sans Medium"/>
              </a:rPr>
              <a:t>example</a:t>
            </a:r>
            <a:r>
              <a:rPr lang="it-IT" dirty="0">
                <a:latin typeface="Sole24Sans Medium"/>
              </a:rPr>
              <a:t>. Industria nautica, Wine, Private banking)</a:t>
            </a:r>
          </a:p>
          <a:p>
            <a:pPr>
              <a:lnSpc>
                <a:spcPct val="150000"/>
              </a:lnSpc>
            </a:pPr>
            <a:r>
              <a:rPr lang="it-IT" b="1" dirty="0">
                <a:latin typeface="Sole24Sans Medium"/>
              </a:rPr>
              <a:t>-</a:t>
            </a:r>
            <a:r>
              <a:rPr lang="it-IT" b="1" dirty="0" err="1">
                <a:latin typeface="Sole24Sans Medium"/>
              </a:rPr>
              <a:t>Ouside</a:t>
            </a:r>
            <a:r>
              <a:rPr lang="it-IT" b="1" dirty="0">
                <a:latin typeface="Sole24Sans Medium"/>
              </a:rPr>
              <a:t> Il Sole 24 Ore (second </a:t>
            </a:r>
            <a:r>
              <a:rPr lang="it-IT" b="1" dirty="0" err="1">
                <a:latin typeface="Sole24Sans Medium"/>
              </a:rPr>
              <a:t>section</a:t>
            </a:r>
            <a:r>
              <a:rPr lang="it-IT" b="1" dirty="0">
                <a:latin typeface="Sole24Sans Medium"/>
              </a:rPr>
              <a:t> of the Newspaper)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Sole24Sans Medium"/>
              </a:rPr>
              <a:t>(for </a:t>
            </a:r>
            <a:r>
              <a:rPr lang="it-IT" dirty="0" err="1">
                <a:latin typeface="Sole24Sans Medium"/>
              </a:rPr>
              <a:t>example</a:t>
            </a:r>
            <a:r>
              <a:rPr lang="it-IT" dirty="0">
                <a:latin typeface="Sole24Sans Medium"/>
              </a:rPr>
              <a:t>. Motori, Orologi, Gioielli)</a:t>
            </a:r>
          </a:p>
          <a:p>
            <a:pPr>
              <a:lnSpc>
                <a:spcPct val="150000"/>
              </a:lnSpc>
            </a:pPr>
            <a:endParaRPr lang="it-IT" dirty="0">
              <a:latin typeface="Sole24Sans Medium"/>
            </a:endParaRPr>
          </a:p>
          <a:p>
            <a:pPr>
              <a:lnSpc>
                <a:spcPct val="150000"/>
              </a:lnSpc>
            </a:pPr>
            <a:endParaRPr lang="it-IT" dirty="0">
              <a:latin typeface="Sole24Sans Medium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727CA0-5544-0752-0D0D-CC211D18FCC9}"/>
              </a:ext>
            </a:extLst>
          </p:cNvPr>
          <p:cNvSpPr txBox="1"/>
          <p:nvPr/>
        </p:nvSpPr>
        <p:spPr>
          <a:xfrm>
            <a:off x="318133" y="489761"/>
            <a:ext cx="531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Case history</a:t>
            </a:r>
            <a:endParaRPr kumimoji="0" lang="it-IT" sz="3600" b="1" i="0" u="none" strike="noStrike" kern="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041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56FB-E266-0FC3-901E-5E26C69D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8">
            <a:extLst>
              <a:ext uri="{FF2B5EF4-FFF2-40B4-BE49-F238E27FC236}">
                <a16:creationId xmlns:a16="http://schemas.microsoft.com/office/drawing/2014/main" id="{106EC066-CB53-39D2-A0AB-1E4E7694295F}"/>
              </a:ext>
            </a:extLst>
          </p:cNvPr>
          <p:cNvSpPr/>
          <p:nvPr/>
        </p:nvSpPr>
        <p:spPr>
          <a:xfrm rot="10800000">
            <a:off x="0" y="0"/>
            <a:ext cx="12193270" cy="686548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58A5F124-326D-24FC-4C86-3B10D1731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31756" r="20262" b="31756"/>
          <a:stretch>
            <a:fillRect/>
          </a:stretch>
        </p:blipFill>
        <p:spPr>
          <a:xfrm>
            <a:off x="73375" y="6557217"/>
            <a:ext cx="540000" cy="22436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589F11F-3720-9BB1-D695-54DF3D588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9" t="15694" r="25155" b="10000"/>
          <a:stretch/>
        </p:blipFill>
        <p:spPr>
          <a:xfrm>
            <a:off x="7458636" y="507527"/>
            <a:ext cx="4466984" cy="3659779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4A51EE94-EC1C-E208-5C4D-BF0947DA6541}"/>
              </a:ext>
            </a:extLst>
          </p:cNvPr>
          <p:cNvSpPr/>
          <p:nvPr/>
        </p:nvSpPr>
        <p:spPr>
          <a:xfrm>
            <a:off x="8390965" y="3673062"/>
            <a:ext cx="1885151" cy="62496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latin typeface="Sole24Sans Medium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03861FA-3D2E-B4B7-DEE0-C50080AC492F}"/>
              </a:ext>
            </a:extLst>
          </p:cNvPr>
          <p:cNvCxnSpPr>
            <a:cxnSpLocks/>
          </p:cNvCxnSpPr>
          <p:nvPr/>
        </p:nvCxnSpPr>
        <p:spPr>
          <a:xfrm>
            <a:off x="8554891" y="4298027"/>
            <a:ext cx="0" cy="473607"/>
          </a:xfrm>
          <a:prstGeom prst="straightConnector1">
            <a:avLst/>
          </a:prstGeom>
          <a:ln w="19050">
            <a:solidFill>
              <a:srgbClr val="0099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AD660D70-C321-5085-20BF-EF15E86512D3}"/>
              </a:ext>
            </a:extLst>
          </p:cNvPr>
          <p:cNvSpPr/>
          <p:nvPr/>
        </p:nvSpPr>
        <p:spPr>
          <a:xfrm>
            <a:off x="363092" y="4567980"/>
            <a:ext cx="60959" cy="15037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>
              <a:latin typeface="Sole24Sans Medium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39133B-DE22-2E2A-22C0-98BD6402B0C6}"/>
              </a:ext>
            </a:extLst>
          </p:cNvPr>
          <p:cNvSpPr txBox="1"/>
          <p:nvPr/>
        </p:nvSpPr>
        <p:spPr>
          <a:xfrm>
            <a:off x="368112" y="123106"/>
            <a:ext cx="696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kern="0" spc="-7" dirty="0">
                <a:solidFill>
                  <a:prstClr val="black"/>
                </a:solidFill>
                <a:latin typeface="Sole24Sans Medium"/>
                <a:ea typeface="맑은 고딕" panose="020B0503020000020004" pitchFamily="34" charset="-127"/>
              </a:rPr>
              <a:t>Reports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B5FE4C86-CA47-0EF3-91ED-F2B5E07DC661}"/>
              </a:ext>
            </a:extLst>
          </p:cNvPr>
          <p:cNvSpPr/>
          <p:nvPr/>
        </p:nvSpPr>
        <p:spPr>
          <a:xfrm>
            <a:off x="-2802331" y="741197"/>
            <a:ext cx="10429069" cy="2820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3600" b="1" i="0" u="none" strike="noStrike" kern="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맑은 고딕" panose="020B0503020000020004" pitchFamily="34" charset="-127"/>
                <a:cs typeface="+mn-cs"/>
              </a:rPr>
              <a:t>Digital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69B23-D1D9-058C-7ED8-E6093D575822}"/>
              </a:ext>
            </a:extLst>
          </p:cNvPr>
          <p:cNvSpPr txBox="1"/>
          <p:nvPr/>
        </p:nvSpPr>
        <p:spPr>
          <a:xfrm>
            <a:off x="408388" y="2393051"/>
            <a:ext cx="50109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- 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  </a:t>
            </a:r>
            <a:r>
              <a:rPr kumimoji="0" lang="it-IT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PACKAGE 1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- 6K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  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300" dirty="0">
              <a:solidFill>
                <a:prstClr val="black"/>
              </a:solidFill>
              <a:latin typeface="Sole24Sans Medium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300" dirty="0">
              <a:solidFill>
                <a:prstClr val="black"/>
              </a:solidFill>
              <a:latin typeface="Sole24Sans Medium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300" dirty="0">
              <a:solidFill>
                <a:prstClr val="black"/>
              </a:solidFill>
              <a:latin typeface="Sole24Sans Medium"/>
              <a:ea typeface="Calibri" panose="020F05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-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</a:t>
            </a:r>
            <a:r>
              <a:rPr kumimoji="0" lang="it-IT" sz="13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 </a:t>
            </a:r>
            <a:r>
              <a:rPr kumimoji="0" lang="it-IT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PACKAGE 2</a:t>
            </a:r>
            <a:r>
              <a:rPr kumimoji="0" lang="it-IT" sz="13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- 8K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300" b="1" dirty="0">
              <a:solidFill>
                <a:prstClr val="black"/>
              </a:solidFill>
              <a:latin typeface="Sole24Sans Medium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- 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PACKAGE </a:t>
            </a:r>
            <a:r>
              <a:rPr lang="it-IT" sz="1300" b="1" u="sng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GOLD</a:t>
            </a:r>
            <a:r>
              <a:rPr kumimoji="0" lang="it-IT" sz="13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20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K </a:t>
            </a:r>
            <a:r>
              <a:rPr lang="it-IT" sz="1300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(with 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advertising 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content</a:t>
            </a:r>
            <a:r>
              <a:rPr lang="it-IT" sz="1300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it-IT" sz="1300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- 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PACKAGE </a:t>
            </a:r>
            <a:r>
              <a:rPr lang="it-IT" sz="1300" b="1" u="sng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PLATINUM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 25K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</a:t>
            </a:r>
            <a:r>
              <a:rPr lang="it-IT" sz="1300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(with «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created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 for» 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content</a:t>
            </a:r>
            <a:r>
              <a:rPr lang="it-IT" sz="1300" dirty="0">
                <a:solidFill>
                  <a:prstClr val="black"/>
                </a:solidFill>
                <a:latin typeface="Sole24Sans Medium"/>
                <a:ea typeface="Calibri" panose="020F0502020204030204" pitchFamily="34" charset="0"/>
              </a:rPr>
              <a:t>)</a:t>
            </a: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ea typeface="Calibri" panose="020F0502020204030204" pitchFamily="34" charset="0"/>
              </a:rPr>
              <a:t> 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ea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28073D5-728E-1548-20CB-0FB86CA64143}"/>
              </a:ext>
            </a:extLst>
          </p:cNvPr>
          <p:cNvSpPr/>
          <p:nvPr/>
        </p:nvSpPr>
        <p:spPr>
          <a:xfrm>
            <a:off x="7892507" y="4792177"/>
            <a:ext cx="41307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300" u="sng" dirty="0">
                <a:latin typeface="Sole24Sans Medium"/>
              </a:rPr>
              <a:t>For the </a:t>
            </a:r>
            <a:r>
              <a:rPr lang="en-US" sz="1300" b="1" u="sng" dirty="0">
                <a:latin typeface="Sole24Sans Medium"/>
              </a:rPr>
              <a:t>gold and platinum </a:t>
            </a:r>
            <a:r>
              <a:rPr lang="en-US" sz="1300" u="sng" dirty="0">
                <a:latin typeface="Sole24Sans Medium"/>
              </a:rPr>
              <a:t>packages, the branded content is contextualized in the dossier and relaunched by the hp of the dossier.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300" u="sng" dirty="0">
                <a:latin typeface="Sole24Sans Medium"/>
              </a:rPr>
              <a:t>Amplify activities are available asking directly to the Brand Connect account </a:t>
            </a:r>
            <a:endParaRPr kumimoji="0" lang="it-IT" sz="13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0BB560-271A-22D0-B263-B49E84B55B12}"/>
              </a:ext>
            </a:extLst>
          </p:cNvPr>
          <p:cNvSpPr txBox="1"/>
          <p:nvPr/>
        </p:nvSpPr>
        <p:spPr>
          <a:xfrm>
            <a:off x="8241312" y="6364843"/>
            <a:ext cx="3781979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prstClr val="black"/>
                </a:solidFill>
                <a:latin typeface="Sole24Sans Medium"/>
                <a:cs typeface="Arial"/>
              </a:rPr>
              <a:t>*</a:t>
            </a:r>
            <a:r>
              <a:rPr lang="en-US" sz="1100" dirty="0">
                <a:latin typeface="Sole24Sans Medium"/>
              </a:rPr>
              <a:t> All editions of the individual thematic reports will be placed into the same digital dossier</a:t>
            </a:r>
            <a:r>
              <a:rPr lang="it-IT" sz="1100" dirty="0">
                <a:solidFill>
                  <a:prstClr val="black"/>
                </a:solidFill>
                <a:latin typeface="Sole24Sans Medium"/>
                <a:cs typeface="Arial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96B01E-6C45-C408-7E24-FDCE0CC52AC0}"/>
              </a:ext>
            </a:extLst>
          </p:cNvPr>
          <p:cNvSpPr txBox="1"/>
          <p:nvPr/>
        </p:nvSpPr>
        <p:spPr>
          <a:xfrm>
            <a:off x="449369" y="4613447"/>
            <a:ext cx="513388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</a:t>
            </a:r>
            <a:r>
              <a:rPr lang="en-US" sz="1300" u="sng" dirty="0">
                <a:latin typeface="Sole24Sans Medium"/>
              </a:rPr>
              <a:t>Gold and Platinum offers include </a:t>
            </a:r>
            <a:r>
              <a:rPr lang="it-IT" sz="1300" u="sng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:</a:t>
            </a:r>
          </a:p>
          <a:p>
            <a:pPr marL="171450" indent="-171450" defTabSz="685800">
              <a:buFont typeface="Courier New" panose="02070309020205020404" pitchFamily="49" charset="0"/>
              <a:buChar char="o"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Display 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monographic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page (100%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Sov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Skin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Masthead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, </a:t>
            </a:r>
            <a:r>
              <a:rPr lang="it-IT" sz="1300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Mpu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Top</a:t>
            </a:r>
          </a:p>
          <a:p>
            <a:pPr marL="171450" indent="-171450" defTabSz="685800">
              <a:buFont typeface="Courier New" panose="02070309020205020404" pitchFamily="49" charset="0"/>
              <a:buChar char="o"/>
              <a:defRPr/>
            </a:pP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Push s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upport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planning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Brand Connect band position (2 MIO.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Imps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</a:t>
            </a:r>
          </a:p>
          <a:p>
            <a:pPr marL="171450" indent="-171450" defTabSz="685800">
              <a:buFont typeface="Courier New" panose="02070309020205020404" pitchFamily="49" charset="0"/>
              <a:buChar char="o"/>
              <a:defRPr/>
            </a:pP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FB and LinkedIn post and Dossier 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launch</a:t>
            </a:r>
            <a:endParaRPr lang="it-IT" sz="1300" b="1" dirty="0">
              <a:solidFill>
                <a:prstClr val="black"/>
              </a:solidFill>
              <a:latin typeface="Sole24Sans Medium"/>
              <a:cs typeface="Arial"/>
              <a:sym typeface="Arial"/>
            </a:endParaRPr>
          </a:p>
          <a:p>
            <a:pPr marL="171450" indent="-171450" defTabSz="685800">
              <a:buFont typeface="Courier New" panose="02070309020205020404" pitchFamily="49" charset="0"/>
              <a:buChar char="o"/>
              <a:defRPr/>
            </a:pPr>
            <a:r>
              <a:rPr lang="it-IT" sz="1300" b="1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Sponsored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FB and 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LinekdIn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post 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(«Advertising </a:t>
            </a:r>
            <a:r>
              <a:rPr lang="it-IT" sz="1300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content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» or «</a:t>
            </a:r>
            <a:r>
              <a:rPr lang="it-IT" sz="1300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Created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for»)</a:t>
            </a:r>
          </a:p>
          <a:p>
            <a:pPr marL="171450" indent="-171450" defTabSz="685800">
              <a:buFont typeface="Courier New" panose="02070309020205020404" pitchFamily="49" charset="0"/>
              <a:buChar char="o"/>
              <a:defRPr/>
            </a:pPr>
            <a:r>
              <a:rPr lang="it-IT" sz="1300" b="1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Amplify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</a:t>
            </a:r>
            <a:r>
              <a:rPr lang="it-IT" sz="1300" b="1" dirty="0" err="1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campaign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 </a:t>
            </a:r>
            <a:r>
              <a:rPr lang="it-IT" sz="1300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Facebook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3D78C-6AF8-5BCC-4E9C-E3C175C1EC96}"/>
              </a:ext>
            </a:extLst>
          </p:cNvPr>
          <p:cNvSpPr txBox="1"/>
          <p:nvPr/>
        </p:nvSpPr>
        <p:spPr>
          <a:xfrm>
            <a:off x="449369" y="3703427"/>
            <a:ext cx="568551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Monographic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Display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page (100%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Sov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Skin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Masthead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Mpu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Top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Push s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upport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planning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Brand Connect band position (3,5 MIO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Imps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e24Sans Medium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2F7C9F-9CDD-F109-6A28-E40495BA5D27}"/>
              </a:ext>
            </a:extLst>
          </p:cNvPr>
          <p:cNvSpPr txBox="1"/>
          <p:nvPr/>
        </p:nvSpPr>
        <p:spPr>
          <a:xfrm>
            <a:off x="378754" y="2646088"/>
            <a:ext cx="52742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Monographic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Display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page (100%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Sov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Skin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Masthead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Mpu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Top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D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isplay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planning </a:t>
            </a:r>
            <a:r>
              <a:rPr lang="it-IT" sz="1300" b="1" dirty="0">
                <a:solidFill>
                  <a:prstClr val="black"/>
                </a:solidFill>
                <a:latin typeface="Sole24Sans Medium"/>
                <a:cs typeface="Arial"/>
                <a:sym typeface="Arial"/>
              </a:rPr>
              <a:t>with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</a:t>
            </a:r>
            <a:r>
              <a:rPr kumimoji="0" lang="it-IT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monographic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in </a:t>
            </a:r>
            <a:r>
              <a:rPr kumimoji="0" lang="it-IT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reference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</a:t>
            </a:r>
            <a:r>
              <a:rPr kumimoji="0" lang="it-IT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section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 (180,000 </a:t>
            </a:r>
            <a:r>
              <a:rPr kumimoji="0" lang="it-IT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Imps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e24Sans Medium"/>
                <a:cs typeface="Arial"/>
                <a:sym typeface="Arial"/>
              </a:rPr>
              <a:t>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7CE62D-C9C5-71B6-81A4-4F7B76FC6B49}"/>
              </a:ext>
            </a:extLst>
          </p:cNvPr>
          <p:cNvSpPr txBox="1"/>
          <p:nvPr/>
        </p:nvSpPr>
        <p:spPr>
          <a:xfrm>
            <a:off x="406579" y="1648437"/>
            <a:ext cx="60979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Sole24Sans Medium"/>
              </a:rPr>
              <a:t>The </a:t>
            </a:r>
            <a:r>
              <a:rPr lang="en-US" sz="1300" b="1" dirty="0">
                <a:latin typeface="Sole24Sans Medium"/>
              </a:rPr>
              <a:t>Reports</a:t>
            </a:r>
            <a:r>
              <a:rPr lang="en-US" sz="1300" dirty="0">
                <a:latin typeface="Sole24Sans Medium"/>
              </a:rPr>
              <a:t> are also available </a:t>
            </a:r>
            <a:r>
              <a:rPr lang="en-US" sz="1300" b="1" dirty="0">
                <a:latin typeface="Sole24Sans Medium"/>
              </a:rPr>
              <a:t>online </a:t>
            </a:r>
            <a:r>
              <a:rPr lang="en-US" sz="1300" dirty="0">
                <a:latin typeface="Sole24Sans Medium"/>
              </a:rPr>
              <a:t>on the </a:t>
            </a:r>
            <a:r>
              <a:rPr lang="en-US" sz="1300" b="1" dirty="0">
                <a:latin typeface="Sole24Sans Medium"/>
              </a:rPr>
              <a:t>Sole24ore.com </a:t>
            </a:r>
            <a:r>
              <a:rPr lang="en-US" sz="1300" dirty="0">
                <a:latin typeface="Sole24Sans Medium"/>
              </a:rPr>
              <a:t>website within the relevant editorial section.</a:t>
            </a:r>
          </a:p>
          <a:p>
            <a:r>
              <a:rPr lang="en-US" sz="1300" b="1" dirty="0">
                <a:latin typeface="Sole24Sans Medium"/>
              </a:rPr>
              <a:t>Sponsorship</a:t>
            </a:r>
            <a:r>
              <a:rPr lang="en-US" sz="1300" dirty="0">
                <a:latin typeface="Sole24Sans Medium"/>
              </a:rPr>
              <a:t> can take place in different ways: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411276-44D5-8D0B-C28D-DB0C2D326D5F}"/>
              </a:ext>
            </a:extLst>
          </p:cNvPr>
          <p:cNvSpPr txBox="1"/>
          <p:nvPr/>
        </p:nvSpPr>
        <p:spPr>
          <a:xfrm>
            <a:off x="2949056" y="6210680"/>
            <a:ext cx="359243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kern="0" dirty="0">
                <a:solidFill>
                  <a:srgbClr val="000000"/>
                </a:solidFill>
                <a:highlight>
                  <a:srgbClr val="FFFF00"/>
                </a:highlight>
                <a:latin typeface="Sole24Sans Medium"/>
                <a:cs typeface="Calibri" panose="020F0502020204030204" pitchFamily="34" charset="0"/>
              </a:rPr>
              <a:t>A COBRAND PROMOTION PLAN IS PROVIDED FOR ALL PACKAGES ON: SITE (BANNER) SOCIAL (LAUNCH POST) EMAIL MARKETING (DEM)</a:t>
            </a:r>
            <a:endParaRPr lang="it-IT" sz="1100" b="1" i="1" kern="0" dirty="0">
              <a:solidFill>
                <a:srgbClr val="000000"/>
              </a:solidFill>
              <a:highlight>
                <a:srgbClr val="FFFF00"/>
              </a:highlight>
              <a:latin typeface="Sole24Sans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76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2E0E18E2F9C34F88BEF3AC4564BB59" ma:contentTypeVersion="8" ma:contentTypeDescription="Creare un nuovo documento." ma:contentTypeScope="" ma:versionID="cc8636191d6fcffc890ad55a834effbd">
  <xsd:schema xmlns:xsd="http://www.w3.org/2001/XMLSchema" xmlns:xs="http://www.w3.org/2001/XMLSchema" xmlns:p="http://schemas.microsoft.com/office/2006/metadata/properties" xmlns:ns3="b8d9d878-fb8d-4c9b-8493-61a1eec33c10" targetNamespace="http://schemas.microsoft.com/office/2006/metadata/properties" ma:root="true" ma:fieldsID="b348ccc85bab5ee8fc53e9630d05c8b5" ns3:_="">
    <xsd:import namespace="b8d9d878-fb8d-4c9b-8493-61a1eec33c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9d878-fb8d-4c9b-8493-61a1eec33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3FA4AF-2485-4738-99D7-FEDF66246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796BA-F4BB-4C86-96AA-5B30695F1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9d878-fb8d-4c9b-8493-61a1eec33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C3DA5D-E426-4C71-B739-43EADCC36637}">
  <ds:schemaRefs>
    <ds:schemaRef ds:uri="http://schemas.microsoft.com/office/2006/documentManagement/types"/>
    <ds:schemaRef ds:uri="http://purl.org/dc/terms/"/>
    <ds:schemaRef ds:uri="b8d9d878-fb8d-4c9b-8493-61a1eec33c10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9207</TotalTime>
  <Words>798</Words>
  <Application>Microsoft Office PowerPoint</Application>
  <PresentationFormat>Widescreen</PresentationFormat>
  <Paragraphs>216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Courier New</vt:lpstr>
      <vt:lpstr>Sole24Sans Medium</vt:lpstr>
      <vt:lpstr>Sole24Sans Number Semibold</vt:lpstr>
      <vt:lpstr>Tw Cen MT Condensed</vt:lpstr>
      <vt:lpstr>Tema di Office</vt:lpstr>
      <vt:lpstr>Personalizza struttura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Il Sole 24 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Gobbi Valeria</dc:creator>
  <cp:lastModifiedBy>Luviè Elena</cp:lastModifiedBy>
  <cp:revision>409</cp:revision>
  <cp:lastPrinted>2020-11-05T15:03:45Z</cp:lastPrinted>
  <dcterms:created xsi:type="dcterms:W3CDTF">2018-11-23T10:46:08Z</dcterms:created>
  <dcterms:modified xsi:type="dcterms:W3CDTF">2026-02-02T14:32:09Z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0x0101005D2E0E18E2F9C34F88BEF3AC4564BB59</vt:lpwstr>
  </property>
</Properties>
</file>